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1"/>
  </p:notesMasterIdLst>
  <p:sldIdLst>
    <p:sldId id="257" r:id="rId2"/>
    <p:sldId id="357" r:id="rId3"/>
    <p:sldId id="362" r:id="rId4"/>
    <p:sldId id="360" r:id="rId5"/>
    <p:sldId id="258" r:id="rId6"/>
    <p:sldId id="363" r:id="rId7"/>
    <p:sldId id="259" r:id="rId8"/>
    <p:sldId id="361" r:id="rId9"/>
    <p:sldId id="256" r:id="rId10"/>
    <p:sldId id="260" r:id="rId11"/>
    <p:sldId id="261" r:id="rId12"/>
    <p:sldId id="364" r:id="rId13"/>
    <p:sldId id="369" r:id="rId14"/>
    <p:sldId id="367" r:id="rId15"/>
    <p:sldId id="370" r:id="rId16"/>
    <p:sldId id="268" r:id="rId17"/>
    <p:sldId id="372" r:id="rId18"/>
    <p:sldId id="371" r:id="rId19"/>
    <p:sldId id="267" r:id="rId20"/>
    <p:sldId id="373" r:id="rId21"/>
    <p:sldId id="375" r:id="rId22"/>
    <p:sldId id="376" r:id="rId23"/>
    <p:sldId id="269" r:id="rId24"/>
    <p:sldId id="378" r:id="rId25"/>
    <p:sldId id="380" r:id="rId26"/>
    <p:sldId id="381" r:id="rId27"/>
    <p:sldId id="382" r:id="rId28"/>
    <p:sldId id="383" r:id="rId29"/>
    <p:sldId id="270" r:id="rId30"/>
    <p:sldId id="271" r:id="rId31"/>
    <p:sldId id="272" r:id="rId32"/>
    <p:sldId id="282" r:id="rId33"/>
    <p:sldId id="384" r:id="rId34"/>
    <p:sldId id="385" r:id="rId35"/>
    <p:sldId id="274" r:id="rId36"/>
    <p:sldId id="275" r:id="rId37"/>
    <p:sldId id="276" r:id="rId38"/>
    <p:sldId id="277" r:id="rId39"/>
    <p:sldId id="386" r:id="rId40"/>
    <p:sldId id="387" r:id="rId41"/>
    <p:sldId id="281" r:id="rId42"/>
    <p:sldId id="278" r:id="rId43"/>
    <p:sldId id="388" r:id="rId44"/>
    <p:sldId id="279" r:id="rId45"/>
    <p:sldId id="389" r:id="rId46"/>
    <p:sldId id="390" r:id="rId47"/>
    <p:sldId id="288" r:id="rId48"/>
    <p:sldId id="391" r:id="rId49"/>
    <p:sldId id="392" r:id="rId50"/>
    <p:sldId id="393" r:id="rId51"/>
    <p:sldId id="394" r:id="rId52"/>
    <p:sldId id="395" r:id="rId53"/>
    <p:sldId id="297" r:id="rId54"/>
    <p:sldId id="396" r:id="rId55"/>
    <p:sldId id="397" r:id="rId56"/>
    <p:sldId id="398" r:id="rId57"/>
    <p:sldId id="283" r:id="rId58"/>
    <p:sldId id="284" r:id="rId59"/>
    <p:sldId id="285" r:id="rId60"/>
    <p:sldId id="280" r:id="rId61"/>
    <p:sldId id="287" r:id="rId62"/>
    <p:sldId id="286" r:id="rId63"/>
    <p:sldId id="289" r:id="rId64"/>
    <p:sldId id="290" r:id="rId65"/>
    <p:sldId id="291" r:id="rId66"/>
    <p:sldId id="293" r:id="rId67"/>
    <p:sldId id="295" r:id="rId68"/>
    <p:sldId id="296" r:id="rId69"/>
    <p:sldId id="298" r:id="rId70"/>
    <p:sldId id="299" r:id="rId71"/>
    <p:sldId id="300" r:id="rId72"/>
    <p:sldId id="400" r:id="rId73"/>
    <p:sldId id="399" r:id="rId74"/>
    <p:sldId id="401" r:id="rId75"/>
    <p:sldId id="301" r:id="rId76"/>
    <p:sldId id="402" r:id="rId77"/>
    <p:sldId id="404" r:id="rId78"/>
    <p:sldId id="303" r:id="rId79"/>
    <p:sldId id="406" r:id="rId80"/>
    <p:sldId id="405" r:id="rId81"/>
    <p:sldId id="409" r:id="rId82"/>
    <p:sldId id="407" r:id="rId83"/>
    <p:sldId id="408" r:id="rId84"/>
    <p:sldId id="412" r:id="rId85"/>
    <p:sldId id="410" r:id="rId86"/>
    <p:sldId id="314" r:id="rId87"/>
    <p:sldId id="315" r:id="rId88"/>
    <p:sldId id="413" r:id="rId89"/>
    <p:sldId id="416" r:id="rId90"/>
    <p:sldId id="418" r:id="rId91"/>
    <p:sldId id="417" r:id="rId92"/>
    <p:sldId id="420" r:id="rId93"/>
    <p:sldId id="318" r:id="rId94"/>
    <p:sldId id="419" r:id="rId95"/>
    <p:sldId id="319" r:id="rId96"/>
    <p:sldId id="421" r:id="rId97"/>
    <p:sldId id="425" r:id="rId98"/>
    <p:sldId id="322" r:id="rId99"/>
    <p:sldId id="320" r:id="rId100"/>
    <p:sldId id="321" r:id="rId101"/>
    <p:sldId id="422" r:id="rId102"/>
    <p:sldId id="423" r:id="rId103"/>
    <p:sldId id="424" r:id="rId104"/>
    <p:sldId id="426" r:id="rId105"/>
    <p:sldId id="326" r:id="rId106"/>
    <p:sldId id="327" r:id="rId107"/>
    <p:sldId id="330" r:id="rId108"/>
    <p:sldId id="427" r:id="rId109"/>
    <p:sldId id="428" r:id="rId110"/>
    <p:sldId id="429" r:id="rId111"/>
    <p:sldId id="430" r:id="rId112"/>
    <p:sldId id="337" r:id="rId113"/>
    <p:sldId id="432" r:id="rId114"/>
    <p:sldId id="433" r:id="rId115"/>
    <p:sldId id="434" r:id="rId116"/>
    <p:sldId id="435" r:id="rId117"/>
    <p:sldId id="342" r:id="rId118"/>
    <p:sldId id="437" r:id="rId119"/>
    <p:sldId id="343" r:id="rId120"/>
    <p:sldId id="438" r:id="rId121"/>
    <p:sldId id="436" r:id="rId122"/>
    <p:sldId id="313" r:id="rId123"/>
    <p:sldId id="304" r:id="rId124"/>
    <p:sldId id="305" r:id="rId125"/>
    <p:sldId id="306" r:id="rId126"/>
    <p:sldId id="307" r:id="rId127"/>
    <p:sldId id="308" r:id="rId128"/>
    <p:sldId id="309" r:id="rId129"/>
    <p:sldId id="310" r:id="rId130"/>
    <p:sldId id="311" r:id="rId131"/>
    <p:sldId id="312" r:id="rId132"/>
    <p:sldId id="316" r:id="rId133"/>
    <p:sldId id="317" r:id="rId134"/>
    <p:sldId id="323" r:id="rId135"/>
    <p:sldId id="324" r:id="rId136"/>
    <p:sldId id="328" r:id="rId137"/>
    <p:sldId id="331" r:id="rId138"/>
    <p:sldId id="329" r:id="rId139"/>
    <p:sldId id="332" r:id="rId140"/>
    <p:sldId id="333" r:id="rId141"/>
    <p:sldId id="334" r:id="rId142"/>
    <p:sldId id="335" r:id="rId143"/>
    <p:sldId id="336" r:id="rId144"/>
    <p:sldId id="338" r:id="rId145"/>
    <p:sldId id="339" r:id="rId146"/>
    <p:sldId id="340" r:id="rId147"/>
    <p:sldId id="341" r:id="rId148"/>
    <p:sldId id="344" r:id="rId149"/>
    <p:sldId id="346" r:id="rId150"/>
    <p:sldId id="347" r:id="rId151"/>
    <p:sldId id="348" r:id="rId152"/>
    <p:sldId id="349" r:id="rId153"/>
    <p:sldId id="350" r:id="rId154"/>
    <p:sldId id="351" r:id="rId155"/>
    <p:sldId id="352" r:id="rId156"/>
    <p:sldId id="353" r:id="rId157"/>
    <p:sldId id="354" r:id="rId158"/>
    <p:sldId id="355" r:id="rId159"/>
    <p:sldId id="356" r:id="rId16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3E16"/>
    <a:srgbClr val="165E22"/>
    <a:srgbClr val="293315"/>
    <a:srgbClr val="10012F"/>
    <a:srgbClr val="D90D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3" autoAdjust="0"/>
    <p:restoredTop sz="92895" autoAdjust="0"/>
  </p:normalViewPr>
  <p:slideViewPr>
    <p:cSldViewPr>
      <p:cViewPr>
        <p:scale>
          <a:sx n="55" d="100"/>
          <a:sy n="55" d="100"/>
        </p:scale>
        <p:origin x="-180" y="-28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 Id="rId5" Type="http://schemas.openxmlformats.org/officeDocument/2006/relationships/image" Target="../media/image85.wmf"/><Relationship Id="rId4" Type="http://schemas.openxmlformats.org/officeDocument/2006/relationships/image" Target="../media/image8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DD89679-862A-4768-B84B-2566B36D0072}" type="datetimeFigureOut">
              <a:rPr lang="en-US" smtClean="0"/>
              <a:t>5/7/2015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CC5BFED-FD02-4A1C-9780-A637F3974B5B}" type="slidenum">
              <a:rPr lang="en-US" smtClean="0"/>
              <a:t>‹#›</a:t>
            </a:fld>
            <a:endParaRPr lang="en-US"/>
          </a:p>
        </p:txBody>
      </p:sp>
    </p:spTree>
    <p:extLst>
      <p:ext uri="{BB962C8B-B14F-4D97-AF65-F5344CB8AC3E}">
        <p14:creationId xmlns:p14="http://schemas.microsoft.com/office/powerpoint/2010/main" val="147170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C5BFED-FD02-4A1C-9780-A637F3974B5B}" type="slidenum">
              <a:rPr lang="en-US" smtClean="0"/>
              <a:t>42</a:t>
            </a:fld>
            <a:endParaRPr lang="en-US"/>
          </a:p>
        </p:txBody>
      </p:sp>
    </p:spTree>
    <p:extLst>
      <p:ext uri="{BB962C8B-B14F-4D97-AF65-F5344CB8AC3E}">
        <p14:creationId xmlns:p14="http://schemas.microsoft.com/office/powerpoint/2010/main" val="176531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14A4BC-327B-4E83-B477-50CD27F20FC3}" type="datetimeFigureOut">
              <a:rPr lang="en-US" smtClean="0"/>
              <a:t>5/7/2015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2845090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14A4BC-327B-4E83-B477-50CD27F20FC3}" type="datetimeFigureOut">
              <a:rPr lang="en-US" smtClean="0"/>
              <a:t>5/7/2015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1647040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14A4BC-327B-4E83-B477-50CD27F20FC3}" type="datetimeFigureOut">
              <a:rPr lang="en-US" smtClean="0"/>
              <a:t>5/7/2015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4287599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14A4BC-327B-4E83-B477-50CD27F20FC3}" type="datetimeFigureOut">
              <a:rPr lang="en-US" smtClean="0"/>
              <a:t>5/7/2015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302151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14A4BC-327B-4E83-B477-50CD27F20FC3}" type="datetimeFigureOut">
              <a:rPr lang="en-US" smtClean="0"/>
              <a:t>5/7/2015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3862320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14A4BC-327B-4E83-B477-50CD27F20FC3}" type="datetimeFigureOut">
              <a:rPr lang="en-US" smtClean="0"/>
              <a:t>5/7/2015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766675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14A4BC-327B-4E83-B477-50CD27F20FC3}" type="datetimeFigureOut">
              <a:rPr lang="en-US" smtClean="0"/>
              <a:t>5/7/2015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812084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14A4BC-327B-4E83-B477-50CD27F20FC3}" type="datetimeFigureOut">
              <a:rPr lang="en-US" smtClean="0"/>
              <a:t>5/7/2015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955276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14A4BC-327B-4E83-B477-50CD27F20FC3}" type="datetimeFigureOut">
              <a:rPr lang="en-US" smtClean="0"/>
              <a:t>5/7/2015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155455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14A4BC-327B-4E83-B477-50CD27F20FC3}" type="datetimeFigureOut">
              <a:rPr lang="en-US" smtClean="0"/>
              <a:t>5/7/2015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4004064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14A4BC-327B-4E83-B477-50CD27F20FC3}" type="datetimeFigureOut">
              <a:rPr lang="en-US" smtClean="0"/>
              <a:t>5/7/2015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16E291-CB34-4552-942A-B804B6864760}" type="slidenum">
              <a:rPr lang="en-US" smtClean="0"/>
              <a:t>‹#›</a:t>
            </a:fld>
            <a:endParaRPr lang="en-US"/>
          </a:p>
        </p:txBody>
      </p:sp>
    </p:spTree>
    <p:extLst>
      <p:ext uri="{BB962C8B-B14F-4D97-AF65-F5344CB8AC3E}">
        <p14:creationId xmlns:p14="http://schemas.microsoft.com/office/powerpoint/2010/main" val="4271677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14A4BC-327B-4E83-B477-50CD27F20FC3}" type="datetimeFigureOut">
              <a:rPr lang="en-US" smtClean="0"/>
              <a:t>5/7/2015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16E291-CB34-4552-942A-B804B6864760}" type="slidenum">
              <a:rPr lang="en-US" smtClean="0"/>
              <a:t>‹#›</a:t>
            </a:fld>
            <a:endParaRPr lang="en-US"/>
          </a:p>
        </p:txBody>
      </p:sp>
    </p:spTree>
    <p:extLst>
      <p:ext uri="{BB962C8B-B14F-4D97-AF65-F5344CB8AC3E}">
        <p14:creationId xmlns:p14="http://schemas.microsoft.com/office/powerpoint/2010/main" val="41888058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slideLayout" Target="../slideLayouts/slideLayout2.xml"/><Relationship Id="rId4" Type="http://schemas.openxmlformats.org/officeDocument/2006/relationships/image" Target="../media/image105.jpeg"/></Relationships>
</file>

<file path=ppt/slides/_rels/slide10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10.gi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5.w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23.wmf"/><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24.w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27.w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30.wmf"/><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31.wm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35.wmf"/><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36.wmf"/><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37.wmf"/><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40.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42.wmf"/><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43.wmf"/><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6.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investopedia.com/ask/answers/03/072403.asp" TargetMode="External"/><Relationship Id="rId2" Type="http://schemas.openxmlformats.org/officeDocument/2006/relationships/hyperlink" Target="http://www.google.com/finance?client=ob&amp;q=NASDAQ:SBUX" TargetMode="Externa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www.bloomberg.com/quote/CMG:U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slideLayout" Target="../slideLayouts/slideLayout2.xml"/><Relationship Id="rId4" Type="http://schemas.openxmlformats.org/officeDocument/2006/relationships/image" Target="../media/image40.wmf"/></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8.wmf"/><Relationship Id="rId7" Type="http://schemas.openxmlformats.org/officeDocument/2006/relationships/image" Target="../media/image52.pn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s>
</file>

<file path=ppt/slides/_rels/slide58.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2.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6.jpeg"/><Relationship Id="rId4" Type="http://schemas.openxmlformats.org/officeDocument/2006/relationships/image" Target="../media/image65.wmf"/></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7.wmf"/></Relationships>
</file>

<file path=ppt/slides/_rels/slide75.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9.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85.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2.wmf"/><Relationship Id="rId11" Type="http://schemas.openxmlformats.org/officeDocument/2006/relationships/oleObject" Target="../embeddings/oleObject7.bin"/><Relationship Id="rId5" Type="http://schemas.openxmlformats.org/officeDocument/2006/relationships/oleObject" Target="../embeddings/oleObject4.bin"/><Relationship Id="rId10" Type="http://schemas.openxmlformats.org/officeDocument/2006/relationships/image" Target="../media/image84.wmf"/><Relationship Id="rId4" Type="http://schemas.openxmlformats.org/officeDocument/2006/relationships/image" Target="../media/image81.wmf"/><Relationship Id="rId9" Type="http://schemas.openxmlformats.org/officeDocument/2006/relationships/oleObject" Target="../embeddings/oleObject6.bin"/></Relationships>
</file>

<file path=ppt/slides/_rels/slide9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8.gi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89.wmf"/><Relationship Id="rId4" Type="http://schemas.openxmlformats.org/officeDocument/2006/relationships/oleObject" Target="../embeddings/oleObject8.bin"/></Relationships>
</file>

<file path=ppt/slides/_rels/slide97.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eg"/><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gi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990600"/>
            <a:ext cx="6553200" cy="2656362"/>
          </a:xfrm>
        </p:spPr>
        <p:txBody>
          <a:bodyPr>
            <a:noAutofit/>
          </a:bodyPr>
          <a:lstStyle/>
          <a:p>
            <a:r>
              <a:rPr lang="en-US" sz="4800" dirty="0" smtClean="0"/>
              <a:t>Mrs. Starbuck</a:t>
            </a:r>
            <a:br>
              <a:rPr lang="en-US" sz="4800" dirty="0" smtClean="0"/>
            </a:br>
            <a:r>
              <a:rPr lang="en-US" sz="4800" dirty="0" smtClean="0"/>
              <a:t>Room 323</a:t>
            </a:r>
            <a:br>
              <a:rPr lang="en-US" sz="4800" dirty="0" smtClean="0"/>
            </a:br>
            <a:r>
              <a:rPr lang="en-US" sz="4800" dirty="0" smtClean="0"/>
              <a:t>Welcome to Financial </a:t>
            </a:r>
            <a:br>
              <a:rPr lang="en-US" sz="4800" dirty="0" smtClean="0"/>
            </a:br>
            <a:r>
              <a:rPr lang="en-US" sz="4800" dirty="0" smtClean="0"/>
              <a:t>Algebra !</a:t>
            </a:r>
            <a:endParaRPr lang="en-US" sz="4800" dirty="0"/>
          </a:p>
        </p:txBody>
      </p:sp>
      <p:sp>
        <p:nvSpPr>
          <p:cNvPr id="3" name="Subtitle 2"/>
          <p:cNvSpPr>
            <a:spLocks noGrp="1"/>
          </p:cNvSpPr>
          <p:nvPr>
            <p:ph type="subTitle" idx="1"/>
          </p:nvPr>
        </p:nvSpPr>
        <p:spPr>
          <a:xfrm>
            <a:off x="990600" y="4800600"/>
            <a:ext cx="6172200" cy="1371600"/>
          </a:xfrm>
        </p:spPr>
        <p:txBody>
          <a:bodyPr>
            <a:normAutofit/>
          </a:bodyPr>
          <a:lstStyle/>
          <a:p>
            <a:r>
              <a:rPr lang="en-US" sz="4800" dirty="0" smtClean="0">
                <a:solidFill>
                  <a:srgbClr val="7030A0"/>
                </a:solidFill>
              </a:rPr>
              <a:t>Find your assigned seat.</a:t>
            </a:r>
            <a:endParaRPr lang="en-US" sz="4800" dirty="0">
              <a:solidFill>
                <a:srgbClr val="7030A0"/>
              </a:solidFill>
            </a:endParaRPr>
          </a:p>
        </p:txBody>
      </p:sp>
    </p:spTree>
    <p:extLst>
      <p:ext uri="{BB962C8B-B14F-4D97-AF65-F5344CB8AC3E}">
        <p14:creationId xmlns:p14="http://schemas.microsoft.com/office/powerpoint/2010/main" val="39330921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Change each DECIMAL to a PERCENT</a:t>
            </a:r>
            <a:endParaRPr lang="en-US" dirty="0"/>
          </a:p>
        </p:txBody>
      </p:sp>
      <p:sp>
        <p:nvSpPr>
          <p:cNvPr id="3" name="Content Placeholder 2"/>
          <p:cNvSpPr>
            <a:spLocks noGrp="1"/>
          </p:cNvSpPr>
          <p:nvPr>
            <p:ph idx="1"/>
          </p:nvPr>
        </p:nvSpPr>
        <p:spPr>
          <a:xfrm>
            <a:off x="457200" y="1219200"/>
            <a:ext cx="8229600" cy="5257800"/>
          </a:xfrm>
        </p:spPr>
        <p:txBody>
          <a:bodyPr>
            <a:normAutofit/>
          </a:bodyPr>
          <a:lstStyle/>
          <a:p>
            <a:r>
              <a:rPr lang="en-US" sz="4400" dirty="0" smtClean="0"/>
              <a:t>.96</a:t>
            </a:r>
          </a:p>
          <a:p>
            <a:r>
              <a:rPr lang="en-US" sz="4400" dirty="0" smtClean="0"/>
              <a:t>3.75</a:t>
            </a:r>
          </a:p>
          <a:p>
            <a:r>
              <a:rPr lang="en-US" sz="4400" dirty="0" smtClean="0"/>
              <a:t>.04</a:t>
            </a:r>
          </a:p>
          <a:p>
            <a:r>
              <a:rPr lang="en-US" sz="4400" dirty="0" smtClean="0"/>
              <a:t>.375</a:t>
            </a:r>
          </a:p>
          <a:p>
            <a:r>
              <a:rPr lang="en-US" sz="4000" dirty="0"/>
              <a:t>Explain in words how to change a </a:t>
            </a:r>
            <a:r>
              <a:rPr lang="en-US" sz="4000" dirty="0" smtClean="0"/>
              <a:t>DECIMAL to a PERCENT</a:t>
            </a:r>
          </a:p>
          <a:p>
            <a:pPr marL="0" indent="0">
              <a:buNone/>
            </a:pPr>
            <a:r>
              <a:rPr lang="en-US" sz="4000" b="1" dirty="0" smtClean="0">
                <a:solidFill>
                  <a:srgbClr val="C00000"/>
                </a:solidFill>
              </a:rPr>
              <a:t>HW#1 – Due Tuesday Sept. 2</a:t>
            </a:r>
            <a:endParaRPr lang="en-US" sz="4000" b="1" dirty="0">
              <a:solidFill>
                <a:srgbClr val="C00000"/>
              </a:solidFill>
            </a:endParaRPr>
          </a:p>
          <a:p>
            <a:endParaRPr lang="en-US" sz="4000" dirty="0"/>
          </a:p>
          <a:p>
            <a:endParaRPr lang="en-US" sz="3200" dirty="0"/>
          </a:p>
        </p:txBody>
      </p:sp>
      <p:pic>
        <p:nvPicPr>
          <p:cNvPr id="2050" name="Picture 2" descr="C:\Users\dstarbu\AppData\Local\Microsoft\Windows\Temporary Internet Files\Content.IE5\PGPRM0DQ\MC9003526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2761" y="1524000"/>
            <a:ext cx="3339220" cy="2553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77170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tx2">
                    <a:lumMod val="50000"/>
                  </a:schemeClr>
                </a:solidFill>
              </a:rPr>
              <a:t>Every group poster should include:</a:t>
            </a:r>
            <a:endParaRPr lang="en-US" b="1" dirty="0">
              <a:solidFill>
                <a:schemeClr val="tx2">
                  <a:lumMod val="50000"/>
                </a:schemeClr>
              </a:solidFill>
            </a:endParaRPr>
          </a:p>
        </p:txBody>
      </p:sp>
      <p:sp>
        <p:nvSpPr>
          <p:cNvPr id="3" name="Content Placeholder 2"/>
          <p:cNvSpPr>
            <a:spLocks noGrp="1"/>
          </p:cNvSpPr>
          <p:nvPr>
            <p:ph idx="1"/>
          </p:nvPr>
        </p:nvSpPr>
        <p:spPr>
          <a:xfrm>
            <a:off x="0" y="1219200"/>
            <a:ext cx="8915400" cy="5638800"/>
          </a:xfrm>
        </p:spPr>
        <p:txBody>
          <a:bodyPr>
            <a:normAutofit fontScale="77500" lnSpcReduction="20000"/>
          </a:bodyPr>
          <a:lstStyle/>
          <a:p>
            <a:r>
              <a:rPr lang="en-US" dirty="0" smtClean="0"/>
              <a:t>Annual interest rate (APR) written as a DECIMAL</a:t>
            </a:r>
          </a:p>
          <a:p>
            <a:r>
              <a:rPr lang="en-US" dirty="0" smtClean="0"/>
              <a:t>SIMPLE INTEREST Equation</a:t>
            </a:r>
          </a:p>
          <a:p>
            <a:r>
              <a:rPr lang="en-US" dirty="0" smtClean="0"/>
              <a:t>Calculation of SIMPLE Interest and total investment  value for 5 years, 10 years</a:t>
            </a:r>
          </a:p>
          <a:p>
            <a:r>
              <a:rPr lang="en-US" dirty="0" smtClean="0"/>
              <a:t>Daily, Monthly, Quarterly and Semi-Annual Interest rates, written as a DECIMAL</a:t>
            </a:r>
          </a:p>
          <a:p>
            <a:r>
              <a:rPr lang="en-US" dirty="0" smtClean="0"/>
              <a:t>Exponential Equations using </a:t>
            </a:r>
            <a:r>
              <a:rPr lang="en-US" dirty="0"/>
              <a:t>Compound Interest </a:t>
            </a:r>
            <a:r>
              <a:rPr lang="en-US" dirty="0" smtClean="0"/>
              <a:t>values for Daily</a:t>
            </a:r>
            <a:r>
              <a:rPr lang="en-US" dirty="0"/>
              <a:t>, Monthly, Quarterly and Semi-Annual Interest </a:t>
            </a:r>
            <a:r>
              <a:rPr lang="en-US" dirty="0" smtClean="0"/>
              <a:t>rates</a:t>
            </a:r>
          </a:p>
          <a:p>
            <a:r>
              <a:rPr lang="en-US" dirty="0"/>
              <a:t>Calculation of </a:t>
            </a:r>
            <a:r>
              <a:rPr lang="en-US" dirty="0" smtClean="0"/>
              <a:t> investment value using COMPOUND </a:t>
            </a:r>
            <a:r>
              <a:rPr lang="en-US" dirty="0"/>
              <a:t>Interest for 5 years, 10 </a:t>
            </a:r>
            <a:r>
              <a:rPr lang="en-US" dirty="0" smtClean="0"/>
              <a:t>years </a:t>
            </a:r>
            <a:r>
              <a:rPr lang="en-US" dirty="0"/>
              <a:t>using Daily, Monthly, Quarterly and Semi-Annual Interest </a:t>
            </a:r>
            <a:r>
              <a:rPr lang="en-US" dirty="0" smtClean="0"/>
              <a:t>rates</a:t>
            </a:r>
          </a:p>
          <a:p>
            <a:r>
              <a:rPr lang="en-US" dirty="0" smtClean="0"/>
              <a:t>Estimation of time to DOUBLE investment value using Simple, Daily</a:t>
            </a:r>
            <a:r>
              <a:rPr lang="en-US" dirty="0"/>
              <a:t>, Monthly, Quarterly and Semi-Annual Interest </a:t>
            </a:r>
            <a:r>
              <a:rPr lang="en-US" dirty="0" smtClean="0"/>
              <a:t>rates</a:t>
            </a:r>
          </a:p>
          <a:p>
            <a:r>
              <a:rPr lang="en-US" dirty="0" smtClean="0"/>
              <a:t>Compare and Contrast SIMPLE vs. COMPOUND Interest</a:t>
            </a:r>
          </a:p>
          <a:p>
            <a:r>
              <a:rPr lang="en-US" b="1" dirty="0">
                <a:solidFill>
                  <a:srgbClr val="C00000"/>
                </a:solidFill>
              </a:rPr>
              <a:t>HW: Pg. 149/#13-16 Due FRIDAY</a:t>
            </a:r>
          </a:p>
          <a:p>
            <a:endParaRPr lang="en-US" dirty="0"/>
          </a:p>
          <a:p>
            <a:endParaRPr lang="en-US" dirty="0"/>
          </a:p>
        </p:txBody>
      </p:sp>
    </p:spTree>
    <p:extLst>
      <p:ext uri="{BB962C8B-B14F-4D97-AF65-F5344CB8AC3E}">
        <p14:creationId xmlns:p14="http://schemas.microsoft.com/office/powerpoint/2010/main" val="143915948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starbu\AppData\Local\Microsoft\Windows\Temporary Internet Files\Content.IE5\0YUTN8BJ\money_sig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7164" y="381000"/>
            <a:ext cx="2242242" cy="32168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600200"/>
            <a:ext cx="8442206" cy="5105400"/>
          </a:xfrm>
        </p:spPr>
        <p:txBody>
          <a:bodyPr/>
          <a:lstStyle/>
          <a:p>
            <a:r>
              <a:rPr lang="en-US" b="1" dirty="0" smtClean="0">
                <a:solidFill>
                  <a:srgbClr val="C00000"/>
                </a:solidFill>
              </a:rPr>
              <a:t>HW DUE: </a:t>
            </a:r>
            <a:r>
              <a:rPr lang="en-US" b="1" dirty="0">
                <a:solidFill>
                  <a:srgbClr val="C00000"/>
                </a:solidFill>
              </a:rPr>
              <a:t>Pg. 149/#</a:t>
            </a:r>
            <a:r>
              <a:rPr lang="en-US" b="1" dirty="0" smtClean="0">
                <a:solidFill>
                  <a:srgbClr val="C00000"/>
                </a:solidFill>
              </a:rPr>
              <a:t>13-16</a:t>
            </a:r>
          </a:p>
          <a:p>
            <a:r>
              <a:rPr lang="en-US" b="1" dirty="0" smtClean="0">
                <a:solidFill>
                  <a:schemeClr val="bg2">
                    <a:lumMod val="10000"/>
                  </a:schemeClr>
                </a:solidFill>
              </a:rPr>
              <a:t>APY – Annual Percentage Yield</a:t>
            </a:r>
          </a:p>
          <a:p>
            <a:r>
              <a:rPr lang="en-US" b="1" dirty="0" smtClean="0">
                <a:solidFill>
                  <a:srgbClr val="002060"/>
                </a:solidFill>
              </a:rPr>
              <a:t>Continuous Compounding</a:t>
            </a:r>
          </a:p>
          <a:p>
            <a:r>
              <a:rPr lang="en-US" b="1" dirty="0" smtClean="0">
                <a:solidFill>
                  <a:srgbClr val="002060"/>
                </a:solidFill>
              </a:rPr>
              <a:t>‘</a:t>
            </a:r>
            <a:r>
              <a:rPr lang="en-US" b="1" i="1" dirty="0" smtClean="0">
                <a:solidFill>
                  <a:srgbClr val="002060"/>
                </a:solidFill>
              </a:rPr>
              <a:t>e</a:t>
            </a:r>
            <a:r>
              <a:rPr lang="en-US" b="1" dirty="0" smtClean="0">
                <a:solidFill>
                  <a:srgbClr val="002060"/>
                </a:solidFill>
              </a:rPr>
              <a:t>’ - Euler’s Number</a:t>
            </a:r>
          </a:p>
          <a:p>
            <a:r>
              <a:rPr lang="en-US" b="1" dirty="0" smtClean="0">
                <a:solidFill>
                  <a:srgbClr val="002060"/>
                </a:solidFill>
              </a:rPr>
              <a:t>Pg. 154/ #2, 3</a:t>
            </a:r>
          </a:p>
          <a:p>
            <a:r>
              <a:rPr lang="en-US" b="1" dirty="0" smtClean="0">
                <a:solidFill>
                  <a:srgbClr val="C00000"/>
                </a:solidFill>
              </a:rPr>
              <a:t>HW: Pg. 154/ #5-8 Due TUESDAY</a:t>
            </a:r>
          </a:p>
          <a:p>
            <a:r>
              <a:rPr lang="en-US" b="1" dirty="0" smtClean="0">
                <a:solidFill>
                  <a:schemeClr val="accent3">
                    <a:lumMod val="50000"/>
                  </a:schemeClr>
                </a:solidFill>
              </a:rPr>
              <a:t>TEST Chapter 3 - WEDNESDAY</a:t>
            </a:r>
            <a:endParaRPr lang="en-US" dirty="0">
              <a:solidFill>
                <a:schemeClr val="accent3">
                  <a:lumMod val="50000"/>
                </a:schemeClr>
              </a:solidFill>
            </a:endParaRPr>
          </a:p>
        </p:txBody>
      </p:sp>
    </p:spTree>
    <p:extLst>
      <p:ext uri="{BB962C8B-B14F-4D97-AF65-F5344CB8AC3E}">
        <p14:creationId xmlns:p14="http://schemas.microsoft.com/office/powerpoint/2010/main" val="364375620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starbu\AppData\Local\Microsoft\Windows\Temporary Internet Files\Content.IE5\0YUTN8BJ\naver_com_20110625_15363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4005062"/>
            <a:ext cx="4472867" cy="30815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normAutofit/>
          </a:bodyPr>
          <a:lstStyle/>
          <a:p>
            <a:r>
              <a:rPr lang="en-US" b="1" dirty="0" smtClean="0">
                <a:solidFill>
                  <a:srgbClr val="C00000"/>
                </a:solidFill>
              </a:rPr>
              <a:t>HW DUE: </a:t>
            </a:r>
            <a:r>
              <a:rPr lang="en-US" b="1" dirty="0">
                <a:solidFill>
                  <a:srgbClr val="C00000"/>
                </a:solidFill>
              </a:rPr>
              <a:t>Pg. 154/ #5-8 Due </a:t>
            </a:r>
            <a:endParaRPr lang="en-US" b="1" dirty="0" smtClean="0">
              <a:solidFill>
                <a:srgbClr val="C00000"/>
              </a:solidFill>
            </a:endParaRPr>
          </a:p>
          <a:p>
            <a:r>
              <a:rPr lang="en-US" b="1" dirty="0" smtClean="0">
                <a:solidFill>
                  <a:schemeClr val="accent3">
                    <a:lumMod val="50000"/>
                  </a:schemeClr>
                </a:solidFill>
              </a:rPr>
              <a:t>Continuous Compounding Interest</a:t>
            </a:r>
          </a:p>
          <a:p>
            <a:r>
              <a:rPr lang="en-US" b="1" dirty="0" smtClean="0">
                <a:solidFill>
                  <a:schemeClr val="accent3">
                    <a:lumMod val="50000"/>
                  </a:schemeClr>
                </a:solidFill>
              </a:rPr>
              <a:t>Future and Present Value of Investments</a:t>
            </a:r>
          </a:p>
          <a:p>
            <a:r>
              <a:rPr lang="en-US" b="1" dirty="0" smtClean="0">
                <a:solidFill>
                  <a:schemeClr val="accent3">
                    <a:lumMod val="50000"/>
                  </a:schemeClr>
                </a:solidFill>
              </a:rPr>
              <a:t>SINGLE Deposit vs. PERIODIC Deposit</a:t>
            </a:r>
          </a:p>
          <a:p>
            <a:r>
              <a:rPr lang="en-US" b="1" dirty="0" smtClean="0">
                <a:solidFill>
                  <a:srgbClr val="FFC000"/>
                </a:solidFill>
                <a:effectLst>
                  <a:outerShdw blurRad="38100" dist="38100" dir="2700000" algn="tl">
                    <a:srgbClr val="000000">
                      <a:alpha val="43137"/>
                    </a:srgbClr>
                  </a:outerShdw>
                </a:effectLst>
              </a:rPr>
              <a:t>NOTES</a:t>
            </a:r>
            <a:endParaRPr lang="en-US" dirty="0">
              <a:solidFill>
                <a:srgbClr val="FFC000"/>
              </a:solidFill>
              <a:effectLst>
                <a:outerShdw blurRad="38100" dist="38100" dir="2700000" algn="tl">
                  <a:srgbClr val="000000">
                    <a:alpha val="43137"/>
                  </a:srgbClr>
                </a:outerShdw>
              </a:effectLst>
            </a:endParaRPr>
          </a:p>
          <a:p>
            <a:r>
              <a:rPr lang="en-US" dirty="0" smtClean="0">
                <a:solidFill>
                  <a:srgbClr val="FF0000"/>
                </a:solidFill>
              </a:rPr>
              <a:t>HW: Pg. 159/ #2, 3</a:t>
            </a:r>
          </a:p>
        </p:txBody>
      </p:sp>
    </p:spTree>
    <p:extLst>
      <p:ext uri="{BB962C8B-B14F-4D97-AF65-F5344CB8AC3E}">
        <p14:creationId xmlns:p14="http://schemas.microsoft.com/office/powerpoint/2010/main" val="159355668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starbu\AppData\Local\Microsoft\Windows\Temporary Internet Files\Content.IE5\PU13Y89I\bigstock-Future-Past--Present-2087879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8044" y="2895600"/>
            <a:ext cx="2924556" cy="4343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457200" y="1600200"/>
            <a:ext cx="7307072" cy="4525963"/>
          </a:xfrm>
        </p:spPr>
        <p:txBody>
          <a:bodyPr>
            <a:normAutofit lnSpcReduction="10000"/>
          </a:bodyPr>
          <a:lstStyle/>
          <a:p>
            <a:r>
              <a:rPr lang="en-US" b="1" dirty="0" smtClean="0">
                <a:solidFill>
                  <a:schemeClr val="accent3">
                    <a:lumMod val="50000"/>
                  </a:schemeClr>
                </a:solidFill>
              </a:rPr>
              <a:t>Future </a:t>
            </a:r>
            <a:r>
              <a:rPr lang="en-US" b="1" dirty="0">
                <a:solidFill>
                  <a:schemeClr val="accent3">
                    <a:lumMod val="50000"/>
                  </a:schemeClr>
                </a:solidFill>
              </a:rPr>
              <a:t>and Present Value of Investments</a:t>
            </a:r>
            <a:endParaRPr lang="en-US" dirty="0">
              <a:solidFill>
                <a:schemeClr val="accent3">
                  <a:lumMod val="50000"/>
                </a:schemeClr>
              </a:solidFill>
            </a:endParaRPr>
          </a:p>
          <a:p>
            <a:pPr lvl="1"/>
            <a:r>
              <a:rPr lang="en-US" dirty="0">
                <a:solidFill>
                  <a:schemeClr val="accent3">
                    <a:lumMod val="50000"/>
                  </a:schemeClr>
                </a:solidFill>
              </a:rPr>
              <a:t>Pg. 159/ #1-8</a:t>
            </a:r>
          </a:p>
          <a:p>
            <a:pPr lvl="1"/>
            <a:r>
              <a:rPr lang="en-US" dirty="0">
                <a:solidFill>
                  <a:schemeClr val="accent3">
                    <a:lumMod val="50000"/>
                  </a:schemeClr>
                </a:solidFill>
              </a:rPr>
              <a:t>Pg. 165/#</a:t>
            </a:r>
            <a:r>
              <a:rPr lang="en-US" dirty="0" smtClean="0">
                <a:solidFill>
                  <a:schemeClr val="accent3">
                    <a:lumMod val="50000"/>
                  </a:schemeClr>
                </a:solidFill>
              </a:rPr>
              <a:t>2-5</a:t>
            </a:r>
          </a:p>
          <a:p>
            <a:pPr marL="457200" lvl="1" indent="0">
              <a:buNone/>
            </a:pPr>
            <a:r>
              <a:rPr lang="en-US" b="1" dirty="0" smtClean="0">
                <a:solidFill>
                  <a:schemeClr val="tx1">
                    <a:lumMod val="85000"/>
                    <a:lumOff val="15000"/>
                  </a:schemeClr>
                </a:solidFill>
              </a:rPr>
              <a:t>Using your CELL PHONE cost, find the </a:t>
            </a:r>
          </a:p>
          <a:p>
            <a:pPr marL="457200" lvl="1" indent="0">
              <a:buNone/>
            </a:pPr>
            <a:r>
              <a:rPr lang="en-US" b="1" dirty="0" smtClean="0">
                <a:solidFill>
                  <a:schemeClr val="tx1">
                    <a:lumMod val="85000"/>
                    <a:lumOff val="15000"/>
                  </a:schemeClr>
                </a:solidFill>
              </a:rPr>
              <a:t>Periodic Investment value for an account</a:t>
            </a:r>
          </a:p>
          <a:p>
            <a:pPr marL="457200" lvl="1" indent="0">
              <a:buNone/>
            </a:pPr>
            <a:r>
              <a:rPr lang="en-US" b="1" dirty="0" smtClean="0">
                <a:solidFill>
                  <a:schemeClr val="tx1">
                    <a:lumMod val="85000"/>
                    <a:lumOff val="15000"/>
                  </a:schemeClr>
                </a:solidFill>
              </a:rPr>
              <a:t>If you deposited that money each month</a:t>
            </a:r>
          </a:p>
          <a:p>
            <a:pPr marL="457200" lvl="1" indent="0">
              <a:buNone/>
            </a:pPr>
            <a:r>
              <a:rPr lang="en-US" b="1" dirty="0" smtClean="0">
                <a:solidFill>
                  <a:schemeClr val="tx1">
                    <a:lumMod val="85000"/>
                    <a:lumOff val="15000"/>
                  </a:schemeClr>
                </a:solidFill>
              </a:rPr>
              <a:t>For 12 years that pays 4% compounded </a:t>
            </a:r>
          </a:p>
          <a:p>
            <a:pPr marL="457200" lvl="1" indent="0">
              <a:buNone/>
            </a:pPr>
            <a:r>
              <a:rPr lang="en-US" b="1" dirty="0" smtClean="0">
                <a:solidFill>
                  <a:schemeClr val="tx1">
                    <a:lumMod val="85000"/>
                    <a:lumOff val="15000"/>
                  </a:schemeClr>
                </a:solidFill>
              </a:rPr>
              <a:t>monthly!</a:t>
            </a:r>
            <a:endParaRPr lang="en-US" b="1" dirty="0">
              <a:solidFill>
                <a:schemeClr val="tx1">
                  <a:lumMod val="85000"/>
                  <a:lumOff val="15000"/>
                </a:schemeClr>
              </a:solidFill>
            </a:endParaRPr>
          </a:p>
          <a:p>
            <a:endParaRPr lang="en-US" b="1" dirty="0"/>
          </a:p>
        </p:txBody>
      </p:sp>
    </p:spTree>
    <p:extLst>
      <p:ext uri="{BB962C8B-B14F-4D97-AF65-F5344CB8AC3E}">
        <p14:creationId xmlns:p14="http://schemas.microsoft.com/office/powerpoint/2010/main" val="20311655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p:txBody>
          <a:bodyPr/>
          <a:lstStyle/>
          <a:p>
            <a:r>
              <a:rPr lang="en-US" dirty="0" smtClean="0"/>
              <a:t>Copy the class objective in the CW Section of your binder:</a:t>
            </a:r>
          </a:p>
          <a:p>
            <a:pPr marL="0" indent="0">
              <a:buNone/>
            </a:pPr>
            <a:r>
              <a:rPr lang="en-US" b="1" dirty="0" smtClean="0"/>
              <a:t>Students will explore and calculate values related to CREDIT and COMPOUND INTEREST</a:t>
            </a:r>
          </a:p>
          <a:p>
            <a:pPr marL="0" indent="0">
              <a:buNone/>
            </a:pPr>
            <a:r>
              <a:rPr lang="en-US" b="1" dirty="0" smtClean="0">
                <a:solidFill>
                  <a:srgbClr val="0070C0"/>
                </a:solidFill>
              </a:rPr>
              <a:t>CW: Pg. 178/#2-4</a:t>
            </a:r>
          </a:p>
          <a:p>
            <a:pPr marL="0" indent="0">
              <a:buNone/>
            </a:pPr>
            <a:r>
              <a:rPr lang="en-US" b="1" dirty="0" smtClean="0">
                <a:solidFill>
                  <a:srgbClr val="C00000"/>
                </a:solidFill>
              </a:rPr>
              <a:t>HW: Pg. 178/#5-9</a:t>
            </a:r>
            <a:endParaRPr lang="en-US" b="1" dirty="0">
              <a:solidFill>
                <a:srgbClr val="C00000"/>
              </a:solidFill>
            </a:endParaRPr>
          </a:p>
        </p:txBody>
      </p:sp>
      <p:pic>
        <p:nvPicPr>
          <p:cNvPr id="7170" name="Picture 2" descr="C:\Users\dstarbu\AppData\Local\Microsoft\Windows\Temporary Internet Files\Content.IE5\0YUTN8BJ\credit-card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810000"/>
            <a:ext cx="3479800" cy="347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73793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normAutofit fontScale="85000" lnSpcReduction="10000"/>
          </a:bodyPr>
          <a:lstStyle/>
          <a:p>
            <a:r>
              <a:rPr lang="en-US" b="1" dirty="0" smtClean="0">
                <a:solidFill>
                  <a:srgbClr val="C00000"/>
                </a:solidFill>
              </a:rPr>
              <a:t>HW DUE: </a:t>
            </a:r>
            <a:r>
              <a:rPr lang="en-US" b="1" dirty="0">
                <a:solidFill>
                  <a:srgbClr val="C00000"/>
                </a:solidFill>
              </a:rPr>
              <a:t>Pg. 178/ </a:t>
            </a:r>
            <a:r>
              <a:rPr lang="en-US" b="1" dirty="0" smtClean="0">
                <a:solidFill>
                  <a:srgbClr val="C00000"/>
                </a:solidFill>
              </a:rPr>
              <a:t>#5-9</a:t>
            </a:r>
          </a:p>
          <a:p>
            <a:r>
              <a:rPr lang="en-US" b="1" dirty="0" smtClean="0"/>
              <a:t>Copy the CLASS OBJECTIVE in the CW Section of your 3-ring binder:</a:t>
            </a:r>
          </a:p>
          <a:p>
            <a:pPr marL="0" indent="0" algn="ctr">
              <a:buNone/>
            </a:pPr>
            <a:r>
              <a:rPr lang="en-US" b="1" dirty="0" smtClean="0">
                <a:latin typeface="Aharoni" pitchFamily="2" charset="-79"/>
                <a:cs typeface="Aharoni" pitchFamily="2" charset="-79"/>
              </a:rPr>
              <a:t>Students will IDENTIFY and DISCUSS different credit card applications and information</a:t>
            </a:r>
          </a:p>
          <a:p>
            <a:r>
              <a:rPr lang="en-US" b="1" dirty="0" smtClean="0">
                <a:solidFill>
                  <a:schemeClr val="accent1">
                    <a:lumMod val="50000"/>
                  </a:schemeClr>
                </a:solidFill>
              </a:rPr>
              <a:t>Exploring Credit – Group Task</a:t>
            </a:r>
          </a:p>
          <a:p>
            <a:pPr lvl="1"/>
            <a:r>
              <a:rPr lang="en-US" b="1" dirty="0" smtClean="0">
                <a:solidFill>
                  <a:schemeClr val="accent1">
                    <a:lumMod val="50000"/>
                  </a:schemeClr>
                </a:solidFill>
              </a:rPr>
              <a:t>Look at the Store’s Credit Application with your partner</a:t>
            </a:r>
          </a:p>
          <a:p>
            <a:pPr lvl="1"/>
            <a:r>
              <a:rPr lang="en-US" b="1" dirty="0" smtClean="0">
                <a:solidFill>
                  <a:schemeClr val="accent1">
                    <a:lumMod val="50000"/>
                  </a:schemeClr>
                </a:solidFill>
              </a:rPr>
              <a:t>Write a list of at least 5 important pieces of information you need to know about this </a:t>
            </a:r>
            <a:r>
              <a:rPr lang="en-US" b="1" smtClean="0">
                <a:solidFill>
                  <a:schemeClr val="accent1">
                    <a:lumMod val="50000"/>
                  </a:schemeClr>
                </a:solidFill>
              </a:rPr>
              <a:t>credit card</a:t>
            </a:r>
            <a:endParaRPr lang="en-US" b="1" dirty="0" smtClean="0">
              <a:solidFill>
                <a:schemeClr val="accent1">
                  <a:lumMod val="50000"/>
                </a:schemeClr>
              </a:solidFill>
            </a:endParaRPr>
          </a:p>
          <a:p>
            <a:pPr lvl="1"/>
            <a:r>
              <a:rPr lang="en-US" b="1" dirty="0" smtClean="0">
                <a:solidFill>
                  <a:schemeClr val="accent1">
                    <a:lumMod val="50000"/>
                  </a:schemeClr>
                </a:solidFill>
              </a:rPr>
              <a:t>Be sure to read the FINE print!</a:t>
            </a:r>
          </a:p>
          <a:p>
            <a:pPr lvl="1"/>
            <a:endParaRPr lang="en-US" b="1" dirty="0">
              <a:solidFill>
                <a:schemeClr val="accent1">
                  <a:lumMod val="50000"/>
                </a:schemeClr>
              </a:solidFill>
            </a:endParaRPr>
          </a:p>
          <a:p>
            <a:endParaRPr lang="en-US" dirty="0"/>
          </a:p>
        </p:txBody>
      </p:sp>
      <p:pic>
        <p:nvPicPr>
          <p:cNvPr id="4" name="Picture 2" descr="C:\Users\dstarbu\AppData\Local\Microsoft\Windows\Temporary Internet Files\Content.IE5\2PUEW0UN\MC90044038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731327"/>
            <a:ext cx="21336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50078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a:t>
            </a:r>
            <a:endParaRPr lang="en-US" dirty="0"/>
          </a:p>
        </p:txBody>
      </p:sp>
      <p:sp>
        <p:nvSpPr>
          <p:cNvPr id="3" name="Content Placeholder 2"/>
          <p:cNvSpPr>
            <a:spLocks noGrp="1"/>
          </p:cNvSpPr>
          <p:nvPr>
            <p:ph idx="1"/>
          </p:nvPr>
        </p:nvSpPr>
        <p:spPr>
          <a:xfrm>
            <a:off x="152400" y="1295400"/>
            <a:ext cx="8798224" cy="4754563"/>
          </a:xfrm>
        </p:spPr>
        <p:txBody>
          <a:bodyPr>
            <a:normAutofit fontScale="92500" lnSpcReduction="10000"/>
          </a:bodyPr>
          <a:lstStyle/>
          <a:p>
            <a:pPr marL="0" indent="0" algn="ctr">
              <a:buNone/>
            </a:pPr>
            <a:r>
              <a:rPr lang="en-US" b="1" dirty="0" smtClean="0">
                <a:latin typeface="Aharoni" pitchFamily="2" charset="-79"/>
                <a:cs typeface="Aharoni" pitchFamily="2" charset="-79"/>
              </a:rPr>
              <a:t>Students will CACLULATE balances on Credit Cards using card information and compound interest. </a:t>
            </a:r>
          </a:p>
          <a:p>
            <a:r>
              <a:rPr lang="en-US" dirty="0" smtClean="0"/>
              <a:t> Using the APR of your store’s credit card, charge $300 worth of goods/services on the card. </a:t>
            </a:r>
          </a:p>
          <a:p>
            <a:pPr marL="514350" indent="-514350">
              <a:buAutoNum type="arabicPeriod"/>
            </a:pPr>
            <a:r>
              <a:rPr lang="en-US" dirty="0" smtClean="0"/>
              <a:t>Find the DAILY interest rate</a:t>
            </a:r>
          </a:p>
          <a:p>
            <a:pPr marL="514350" indent="-514350">
              <a:buAutoNum type="arabicPeriod"/>
            </a:pPr>
            <a:r>
              <a:rPr lang="en-US" dirty="0" smtClean="0"/>
              <a:t>Find the balance after 6 months if you make NO payments</a:t>
            </a:r>
          </a:p>
          <a:p>
            <a:pPr marL="514350" indent="-514350">
              <a:buAutoNum type="arabicPeriod"/>
            </a:pPr>
            <a:r>
              <a:rPr lang="en-US" dirty="0" smtClean="0"/>
              <a:t>Find the balance after 6 months if you pay $25 each month</a:t>
            </a:r>
          </a:p>
          <a:p>
            <a:pPr marL="0" indent="0">
              <a:buNone/>
            </a:pPr>
            <a:endParaRPr lang="en-US" dirty="0"/>
          </a:p>
        </p:txBody>
      </p:sp>
      <p:pic>
        <p:nvPicPr>
          <p:cNvPr id="4" name="Picture 2" descr="C:\Users\dstarbu\AppData\Local\Microsoft\Windows\Temporary Internet Files\Content.IE5\2PUEW0UN\MC90044038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5222576"/>
            <a:ext cx="1635424" cy="1635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12871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p:txBody>
          <a:bodyPr/>
          <a:lstStyle/>
          <a:p>
            <a:r>
              <a:rPr lang="en-US" dirty="0" smtClean="0"/>
              <a:t>Monthly Payment Formula – Notes</a:t>
            </a:r>
          </a:p>
          <a:p>
            <a:r>
              <a:rPr lang="en-US" dirty="0" smtClean="0"/>
              <a:t>Loans and the TI-84 TVM-Solver Pg. 181-185</a:t>
            </a:r>
          </a:p>
          <a:p>
            <a:r>
              <a:rPr lang="en-US" b="1" dirty="0" smtClean="0">
                <a:solidFill>
                  <a:srgbClr val="C00000"/>
                </a:solidFill>
              </a:rPr>
              <a:t>HW: Pg. 185/ #1-10 DUE FRIDAY</a:t>
            </a:r>
          </a:p>
          <a:p>
            <a:endParaRPr lang="en-US" b="1" dirty="0">
              <a:solidFill>
                <a:srgbClr val="C00000"/>
              </a:solidFill>
            </a:endParaRPr>
          </a:p>
        </p:txBody>
      </p:sp>
      <p:pic>
        <p:nvPicPr>
          <p:cNvPr id="2050" name="Picture 2" descr="C:\Users\dstarbu\AppData\Local\Microsoft\Windows\Temporary Internet Files\Content.IE5\GXCNT3Q0\MC9003110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3505200"/>
            <a:ext cx="343181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dstarbu\AppData\Local\Microsoft\Windows\Temporary Internet Files\Content.IE5\GXCNT3Q0\MC90031099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3834080"/>
            <a:ext cx="3528845" cy="271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33993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Buy your DREAM Car!</a:t>
            </a:r>
            <a:endParaRPr lang="en-US" dirty="0"/>
          </a:p>
        </p:txBody>
      </p:sp>
      <p:sp>
        <p:nvSpPr>
          <p:cNvPr id="3" name="Content Placeholder 2"/>
          <p:cNvSpPr>
            <a:spLocks noGrp="1"/>
          </p:cNvSpPr>
          <p:nvPr>
            <p:ph idx="1"/>
          </p:nvPr>
        </p:nvSpPr>
        <p:spPr/>
        <p:txBody>
          <a:bodyPr/>
          <a:lstStyle/>
          <a:p>
            <a:r>
              <a:rPr lang="en-US" b="1" dirty="0" smtClean="0">
                <a:solidFill>
                  <a:srgbClr val="0E3E16"/>
                </a:solidFill>
              </a:rPr>
              <a:t>Put 10% Down</a:t>
            </a:r>
          </a:p>
          <a:p>
            <a:r>
              <a:rPr lang="en-US" b="1" dirty="0" smtClean="0">
                <a:solidFill>
                  <a:srgbClr val="0E3E16"/>
                </a:solidFill>
              </a:rPr>
              <a:t>APR = 4%</a:t>
            </a:r>
          </a:p>
          <a:p>
            <a:r>
              <a:rPr lang="en-US" b="1" dirty="0" smtClean="0">
                <a:solidFill>
                  <a:srgbClr val="0E3E16"/>
                </a:solidFill>
              </a:rPr>
              <a:t>Loan Term 5 years</a:t>
            </a:r>
          </a:p>
          <a:p>
            <a:r>
              <a:rPr lang="en-US" b="1" dirty="0" smtClean="0">
                <a:solidFill>
                  <a:srgbClr val="0E3E16"/>
                </a:solidFill>
              </a:rPr>
              <a:t>Formula Pg. 184</a:t>
            </a:r>
            <a:endParaRPr lang="en-US" b="1" dirty="0">
              <a:solidFill>
                <a:srgbClr val="0E3E16"/>
              </a:solidFill>
            </a:endParaRPr>
          </a:p>
        </p:txBody>
      </p:sp>
      <p:pic>
        <p:nvPicPr>
          <p:cNvPr id="7170" name="Picture 2" descr="C:\Users\dstarbu\AppData\Local\Microsoft\Windows\Temporary Internet Files\Content.IE5\T64TDZY3\large-classic-car-red-0-14731[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600200"/>
            <a:ext cx="3874545" cy="19179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dstarbu\AppData\Local\Microsoft\Windows\Temporary Internet Files\Content.IE5\ZZ3834D9\Pixar-autos-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038600"/>
            <a:ext cx="3298950" cy="257867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dstarbu\AppData\Local\Microsoft\Windows\Temporary Internet Files\Content.IE5\PU13Y89I\must8[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7019" y="4184939"/>
            <a:ext cx="4358126"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65930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starbu\AppData\Local\Microsoft\Windows\Temporary Internet Files\Content.IE5\0YUTN8BJ\2073909230_e9106e03e2_z[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1564957"/>
            <a:ext cx="4737426" cy="34642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0" y="1295400"/>
            <a:ext cx="8991600" cy="5410200"/>
          </a:xfrm>
        </p:spPr>
        <p:txBody>
          <a:bodyPr>
            <a:normAutofit fontScale="92500" lnSpcReduction="10000"/>
          </a:bodyPr>
          <a:lstStyle/>
          <a:p>
            <a:r>
              <a:rPr lang="en-US" b="1" dirty="0" smtClean="0">
                <a:solidFill>
                  <a:srgbClr val="C00000"/>
                </a:solidFill>
              </a:rPr>
              <a:t>HW DUE: </a:t>
            </a:r>
            <a:r>
              <a:rPr lang="en-US" b="1" dirty="0">
                <a:solidFill>
                  <a:srgbClr val="C00000"/>
                </a:solidFill>
              </a:rPr>
              <a:t>Pg. 185/ #</a:t>
            </a:r>
            <a:r>
              <a:rPr lang="en-US" b="1" dirty="0" smtClean="0">
                <a:solidFill>
                  <a:srgbClr val="C00000"/>
                </a:solidFill>
              </a:rPr>
              <a:t>1-10</a:t>
            </a:r>
          </a:p>
          <a:p>
            <a:r>
              <a:rPr lang="en-US" b="1" dirty="0" smtClean="0">
                <a:solidFill>
                  <a:schemeClr val="tx2">
                    <a:lumMod val="50000"/>
                  </a:schemeClr>
                </a:solidFill>
              </a:rPr>
              <a:t>TVM-Solver</a:t>
            </a:r>
          </a:p>
          <a:p>
            <a:r>
              <a:rPr lang="en-US" dirty="0" smtClean="0"/>
              <a:t>Taking a Mortgage</a:t>
            </a:r>
          </a:p>
          <a:p>
            <a:pPr lvl="1"/>
            <a:r>
              <a:rPr lang="en-US" dirty="0" smtClean="0"/>
              <a:t>Home price: $279,000</a:t>
            </a:r>
          </a:p>
          <a:p>
            <a:pPr lvl="1"/>
            <a:r>
              <a:rPr lang="en-US" dirty="0" smtClean="0"/>
              <a:t>Interest Rate: 5.15%</a:t>
            </a:r>
          </a:p>
          <a:p>
            <a:pPr lvl="1"/>
            <a:r>
              <a:rPr lang="en-US" dirty="0" smtClean="0"/>
              <a:t>Down Payment: 20%</a:t>
            </a:r>
          </a:p>
          <a:p>
            <a:pPr lvl="1"/>
            <a:r>
              <a:rPr lang="en-US" dirty="0" smtClean="0"/>
              <a:t>Term of Loan: 30 years</a:t>
            </a:r>
          </a:p>
          <a:p>
            <a:pPr lvl="1"/>
            <a:endParaRPr lang="en-US" dirty="0"/>
          </a:p>
          <a:p>
            <a:pPr lvl="1"/>
            <a:r>
              <a:rPr lang="en-US" dirty="0" smtClean="0"/>
              <a:t>Find the MONTHLY MORTGAGE PAYMENT amount for the home loan using the TVM Solver on the calculator</a:t>
            </a:r>
          </a:p>
          <a:p>
            <a:pPr marL="0" lvl="1" indent="0">
              <a:buNone/>
            </a:pPr>
            <a:r>
              <a:rPr lang="en-US" b="1" dirty="0" smtClean="0">
                <a:solidFill>
                  <a:srgbClr val="C00000"/>
                </a:solidFill>
              </a:rPr>
              <a:t>HW: Pg. 191/#2-5, 7-10 DUE WEDNESDAY</a:t>
            </a:r>
          </a:p>
          <a:p>
            <a:pPr marL="0" lvl="1" indent="0">
              <a:buNone/>
            </a:pPr>
            <a:r>
              <a:rPr lang="en-US" b="1" dirty="0" smtClean="0">
                <a:solidFill>
                  <a:schemeClr val="bg2">
                    <a:lumMod val="10000"/>
                  </a:schemeClr>
                </a:solidFill>
              </a:rPr>
              <a:t>QUIZ FRIDAY – Credit Cards and Loans</a:t>
            </a:r>
          </a:p>
        </p:txBody>
      </p:sp>
    </p:spTree>
    <p:extLst>
      <p:ext uri="{BB962C8B-B14F-4D97-AF65-F5344CB8AC3E}">
        <p14:creationId xmlns:p14="http://schemas.microsoft.com/office/powerpoint/2010/main" val="3884397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starbu\AppData\Local\Microsoft\Windows\Temporary Internet Files\Content.IE5\9SET1P90\MP90042767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4572000"/>
            <a:ext cx="3733800" cy="248531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Solve the following showing ALL work:</a:t>
            </a:r>
            <a:endParaRPr lang="en-US" dirty="0"/>
          </a:p>
        </p:txBody>
      </p:sp>
      <p:sp>
        <p:nvSpPr>
          <p:cNvPr id="3" name="Content Placeholder 2"/>
          <p:cNvSpPr>
            <a:spLocks noGrp="1"/>
          </p:cNvSpPr>
          <p:nvPr>
            <p:ph idx="1"/>
          </p:nvPr>
        </p:nvSpPr>
        <p:spPr/>
        <p:txBody>
          <a:bodyPr>
            <a:normAutofit/>
          </a:bodyPr>
          <a:lstStyle/>
          <a:p>
            <a:r>
              <a:rPr lang="en-US" sz="3600" dirty="0" smtClean="0"/>
              <a:t>Stella purchased a new </a:t>
            </a:r>
            <a:r>
              <a:rPr lang="en-US" sz="3600" dirty="0" err="1" smtClean="0"/>
              <a:t>MACBook</a:t>
            </a:r>
            <a:r>
              <a:rPr lang="en-US" sz="3600" dirty="0" smtClean="0"/>
              <a:t> computer for school that sold for $1350. She received a student discount of 15% off the retail price. The tax for the sale was 7.6% How much did Stella pay for her computer all together?</a:t>
            </a:r>
            <a:endParaRPr lang="en-US" sz="3600" dirty="0"/>
          </a:p>
        </p:txBody>
      </p:sp>
    </p:spTree>
    <p:extLst>
      <p:ext uri="{BB962C8B-B14F-4D97-AF65-F5344CB8AC3E}">
        <p14:creationId xmlns:p14="http://schemas.microsoft.com/office/powerpoint/2010/main" val="131079311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143000"/>
            <a:ext cx="8839200" cy="5715000"/>
          </a:xfrm>
        </p:spPr>
        <p:txBody>
          <a:bodyPr>
            <a:normAutofit fontScale="92500" lnSpcReduction="20000"/>
          </a:bodyPr>
          <a:lstStyle/>
          <a:p>
            <a:pPr marL="342900" lvl="1" indent="-342900">
              <a:buFont typeface="Arial" pitchFamily="34" charset="0"/>
              <a:buChar char="•"/>
            </a:pPr>
            <a:r>
              <a:rPr lang="en-US" b="1" dirty="0" smtClean="0">
                <a:solidFill>
                  <a:srgbClr val="C00000"/>
                </a:solidFill>
              </a:rPr>
              <a:t>HW DUE: </a:t>
            </a:r>
            <a:r>
              <a:rPr lang="en-US" b="1" dirty="0">
                <a:solidFill>
                  <a:srgbClr val="C00000"/>
                </a:solidFill>
              </a:rPr>
              <a:t>Pg. 191/#2-5, 7-10 </a:t>
            </a:r>
            <a:endParaRPr lang="en-US" b="1" dirty="0" smtClean="0">
              <a:solidFill>
                <a:srgbClr val="C00000"/>
              </a:solidFill>
            </a:endParaRPr>
          </a:p>
          <a:p>
            <a:pPr marL="342900" lvl="1" indent="-342900">
              <a:buFont typeface="Arial" pitchFamily="34" charset="0"/>
              <a:buChar char="•"/>
            </a:pPr>
            <a:r>
              <a:rPr lang="en-US" b="1" dirty="0" smtClean="0">
                <a:solidFill>
                  <a:schemeClr val="accent2">
                    <a:lumMod val="50000"/>
                  </a:schemeClr>
                </a:solidFill>
              </a:rPr>
              <a:t>QUIZ FRIDAY - Credit, Loans, Payments TVM Solver</a:t>
            </a:r>
          </a:p>
          <a:p>
            <a:pPr marL="0" lvl="1" indent="0">
              <a:buNone/>
            </a:pPr>
            <a:r>
              <a:rPr lang="en-US" b="1" dirty="0" smtClean="0">
                <a:solidFill>
                  <a:schemeClr val="accent2">
                    <a:lumMod val="50000"/>
                  </a:schemeClr>
                </a:solidFill>
              </a:rPr>
              <a:t>Copy the CLASS Language OBJECTIVE in the CW Section of your binder:</a:t>
            </a:r>
          </a:p>
          <a:p>
            <a:pPr marL="0" lvl="1" indent="0" algn="ctr">
              <a:buNone/>
            </a:pPr>
            <a:r>
              <a:rPr lang="en-US" sz="3200" b="1" dirty="0" smtClean="0">
                <a:latin typeface="Aharoni" pitchFamily="2" charset="-79"/>
                <a:cs typeface="Aharoni" pitchFamily="2" charset="-79"/>
              </a:rPr>
              <a:t>Students will calculate payment amounts, interest and balances on loan values. </a:t>
            </a:r>
          </a:p>
          <a:p>
            <a:pPr marL="457200" lvl="1" indent="-457200"/>
            <a:r>
              <a:rPr lang="en-US" sz="3200" b="1" dirty="0" smtClean="0">
                <a:solidFill>
                  <a:schemeClr val="accent5">
                    <a:lumMod val="50000"/>
                  </a:schemeClr>
                </a:solidFill>
                <a:cs typeface="Aharoni" pitchFamily="2" charset="-79"/>
              </a:rPr>
              <a:t>Stella is purchasing a home for $315,200. She will put a 20% down payment on the home, and finance the remainder on a 30 fixed mortgage at 3.825%. </a:t>
            </a:r>
          </a:p>
          <a:p>
            <a:pPr marL="457200" lvl="1" indent="-457200"/>
            <a:r>
              <a:rPr lang="en-US" sz="3200" b="1" dirty="0" smtClean="0">
                <a:solidFill>
                  <a:schemeClr val="accent5">
                    <a:lumMod val="50000"/>
                  </a:schemeClr>
                </a:solidFill>
                <a:cs typeface="Aharoni" pitchFamily="2" charset="-79"/>
              </a:rPr>
              <a:t>Find her LOAN Amount</a:t>
            </a:r>
          </a:p>
          <a:p>
            <a:pPr marL="457200" lvl="1" indent="-457200"/>
            <a:r>
              <a:rPr lang="en-US" sz="3200" b="1" dirty="0" smtClean="0">
                <a:solidFill>
                  <a:schemeClr val="accent5">
                    <a:lumMod val="50000"/>
                  </a:schemeClr>
                </a:solidFill>
                <a:cs typeface="Aharoni" pitchFamily="2" charset="-79"/>
              </a:rPr>
              <a:t>Find her LOAN </a:t>
            </a:r>
            <a:r>
              <a:rPr lang="en-US" sz="3200" b="1" dirty="0">
                <a:solidFill>
                  <a:schemeClr val="accent5">
                    <a:lumMod val="50000"/>
                  </a:schemeClr>
                </a:solidFill>
                <a:cs typeface="Aharoni" pitchFamily="2" charset="-79"/>
              </a:rPr>
              <a:t>P</a:t>
            </a:r>
            <a:r>
              <a:rPr lang="en-US" sz="3200" b="1" dirty="0" smtClean="0">
                <a:solidFill>
                  <a:schemeClr val="accent5">
                    <a:lumMod val="50000"/>
                  </a:schemeClr>
                </a:solidFill>
                <a:cs typeface="Aharoni" pitchFamily="2" charset="-79"/>
              </a:rPr>
              <a:t>ayment amount</a:t>
            </a:r>
          </a:p>
          <a:p>
            <a:pPr marL="457200" lvl="1" indent="-457200"/>
            <a:r>
              <a:rPr lang="en-US" sz="3200" b="1" dirty="0" smtClean="0">
                <a:solidFill>
                  <a:schemeClr val="accent5">
                    <a:lumMod val="50000"/>
                  </a:schemeClr>
                </a:solidFill>
                <a:cs typeface="Aharoni" pitchFamily="2" charset="-79"/>
              </a:rPr>
              <a:t>Find the amount of INTEREST she will pay over the life of the loan</a:t>
            </a:r>
          </a:p>
          <a:p>
            <a:pPr marL="457200" lvl="1" indent="-457200"/>
            <a:endParaRPr lang="en-US" sz="3200" b="1" dirty="0">
              <a:solidFill>
                <a:schemeClr val="accent5">
                  <a:lumMod val="50000"/>
                </a:schemeClr>
              </a:solidFill>
              <a:cs typeface="Aharoni" pitchFamily="2" charset="-79"/>
            </a:endParaRPr>
          </a:p>
        </p:txBody>
      </p:sp>
    </p:spTree>
    <p:extLst>
      <p:ext uri="{BB962C8B-B14F-4D97-AF65-F5344CB8AC3E}">
        <p14:creationId xmlns:p14="http://schemas.microsoft.com/office/powerpoint/2010/main" val="99286438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C:\Users\dstarbu\AppData\Local\Microsoft\Windows\Temporary Internet Files\Content.IE5\PU13Y89I\29_couch_potato_watching_tv_and_eating_donuts[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447691" y="4054608"/>
            <a:ext cx="3124200" cy="27760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Murphy purchased a television for $525 on his credit card. The card charges 22% interest, compounded monthly, with a $35 late fee on late or non-payments. Murphy didn’t pay his bill for 6 months. How much did he owe on the TV after 6 months?</a:t>
            </a:r>
            <a:endParaRPr lang="en-US" dirty="0"/>
          </a:p>
        </p:txBody>
      </p:sp>
    </p:spTree>
    <p:extLst>
      <p:ext uri="{BB962C8B-B14F-4D97-AF65-F5344CB8AC3E}">
        <p14:creationId xmlns:p14="http://schemas.microsoft.com/office/powerpoint/2010/main" val="59263463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dstarbu\AppData\Local\Microsoft\Windows\Temporary Internet Files\Content.IE5\GXCNT3Q0\MC90042916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3980810"/>
            <a:ext cx="2209800" cy="196279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dstarbu\AppData\Local\Microsoft\Windows\Temporary Internet Files\Content.IE5\WTZ3S8M0\MC90029089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16" y="2895601"/>
            <a:ext cx="2372216" cy="398326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990600" y="1447800"/>
            <a:ext cx="7543800" cy="5410199"/>
          </a:xfrm>
        </p:spPr>
        <p:txBody>
          <a:bodyPr>
            <a:normAutofit/>
          </a:bodyPr>
          <a:lstStyle/>
          <a:p>
            <a:pPr marL="342900" lvl="1" indent="-342900">
              <a:buFont typeface="Arial" pitchFamily="34" charset="0"/>
              <a:buChar char="•"/>
            </a:pPr>
            <a:r>
              <a:rPr lang="en-US" sz="3200" b="1" dirty="0" smtClean="0">
                <a:solidFill>
                  <a:schemeClr val="tx2">
                    <a:lumMod val="50000"/>
                  </a:schemeClr>
                </a:solidFill>
              </a:rPr>
              <a:t>Copy the CLASS OBJECTIVE in the CW Section of your binder: </a:t>
            </a:r>
          </a:p>
          <a:p>
            <a:pPr marL="0" lvl="1" indent="0" algn="ctr">
              <a:buNone/>
            </a:pPr>
            <a:r>
              <a:rPr lang="en-US" sz="3200" b="1" dirty="0" smtClean="0">
                <a:solidFill>
                  <a:schemeClr val="tx2">
                    <a:lumMod val="50000"/>
                  </a:schemeClr>
                </a:solidFill>
                <a:latin typeface="Aharoni" pitchFamily="2" charset="-79"/>
                <a:cs typeface="Aharoni" pitchFamily="2" charset="-79"/>
              </a:rPr>
              <a:t>Students will EXPLORE and CALCULATE earned income from various wages and salaries. </a:t>
            </a:r>
            <a:endParaRPr lang="en-US" sz="3200" b="1" dirty="0">
              <a:solidFill>
                <a:schemeClr val="tx2">
                  <a:lumMod val="50000"/>
                </a:schemeClr>
              </a:solidFill>
              <a:latin typeface="Aharoni" pitchFamily="2" charset="-79"/>
              <a:cs typeface="Aharoni" pitchFamily="2" charset="-79"/>
            </a:endParaRPr>
          </a:p>
          <a:p>
            <a:pPr marL="0" lvl="1" indent="0">
              <a:buNone/>
            </a:pPr>
            <a:r>
              <a:rPr lang="en-US" dirty="0" smtClean="0"/>
              <a:t>      Time to EARN some Cash!</a:t>
            </a:r>
          </a:p>
          <a:p>
            <a:pPr lvl="1"/>
            <a:r>
              <a:rPr lang="en-US" dirty="0" smtClean="0"/>
              <a:t>Job Applications</a:t>
            </a:r>
          </a:p>
          <a:p>
            <a:pPr lvl="1"/>
            <a:r>
              <a:rPr lang="en-US" dirty="0" smtClean="0"/>
              <a:t>Pay, Benefits and Deductions</a:t>
            </a:r>
          </a:p>
          <a:p>
            <a:pPr lvl="1"/>
            <a:r>
              <a:rPr lang="en-US" dirty="0" smtClean="0"/>
              <a:t>Hourly, Salary, Commission pay structures</a:t>
            </a:r>
          </a:p>
          <a:p>
            <a:pPr marL="457200" lvl="1" indent="0">
              <a:buNone/>
            </a:pPr>
            <a:r>
              <a:rPr lang="en-US" b="1" dirty="0" err="1" smtClean="0">
                <a:solidFill>
                  <a:srgbClr val="C00000"/>
                </a:solidFill>
              </a:rPr>
              <a:t>HW:Pg</a:t>
            </a:r>
            <a:r>
              <a:rPr lang="en-US" b="1" dirty="0" smtClean="0">
                <a:solidFill>
                  <a:srgbClr val="C00000"/>
                </a:solidFill>
              </a:rPr>
              <a:t>. 294/#1-14 Due Wednesday</a:t>
            </a:r>
            <a:endParaRPr lang="en-US" b="1" dirty="0">
              <a:solidFill>
                <a:srgbClr val="C00000"/>
              </a:solidFill>
            </a:endParaRPr>
          </a:p>
        </p:txBody>
      </p:sp>
    </p:spTree>
    <p:extLst>
      <p:ext uri="{BB962C8B-B14F-4D97-AF65-F5344CB8AC3E}">
        <p14:creationId xmlns:p14="http://schemas.microsoft.com/office/powerpoint/2010/main" val="319819068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Pay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Minimum Wage COLORADO = $8.23</a:t>
            </a:r>
          </a:p>
          <a:p>
            <a:r>
              <a:rPr lang="en-US" dirty="0" smtClean="0"/>
              <a:t>Full time = 40 hours/Week</a:t>
            </a:r>
          </a:p>
          <a:p>
            <a:r>
              <a:rPr lang="en-US" dirty="0" smtClean="0"/>
              <a:t>Overtime Pay = 1.5 time</a:t>
            </a:r>
          </a:p>
          <a:p>
            <a:r>
              <a:rPr lang="en-US" dirty="0" smtClean="0"/>
              <a:t>Holiday Pay = 2.5 time</a:t>
            </a:r>
          </a:p>
          <a:p>
            <a:r>
              <a:rPr lang="en-US" dirty="0" smtClean="0"/>
              <a:t>Calculate the pay for the following:</a:t>
            </a:r>
          </a:p>
          <a:p>
            <a:pPr lvl="1"/>
            <a:r>
              <a:rPr lang="en-US" dirty="0" smtClean="0"/>
              <a:t>38 hours</a:t>
            </a:r>
          </a:p>
          <a:p>
            <a:pPr lvl="1"/>
            <a:r>
              <a:rPr lang="en-US" dirty="0" smtClean="0"/>
              <a:t>40 hours</a:t>
            </a:r>
          </a:p>
          <a:p>
            <a:pPr lvl="1"/>
            <a:r>
              <a:rPr lang="en-US" dirty="0" smtClean="0"/>
              <a:t>50 hours; 4 hours HOLIDAY, 6 HOURS OT </a:t>
            </a:r>
          </a:p>
          <a:p>
            <a:pPr lvl="1"/>
            <a:r>
              <a:rPr lang="en-US" dirty="0" smtClean="0"/>
              <a:t>63 hours</a:t>
            </a:r>
            <a:endParaRPr lang="en-US" dirty="0"/>
          </a:p>
        </p:txBody>
      </p:sp>
      <p:pic>
        <p:nvPicPr>
          <p:cNvPr id="7171" name="Picture 3" descr="C:\Users\dstarbu\AppData\Local\Microsoft\Windows\Temporary Internet Files\Content.IE5\0YUTN8BJ\paycheck[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7964" y="1981200"/>
            <a:ext cx="2566035" cy="4517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3251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Hourly vs. Salary vs. Commission</a:t>
            </a:r>
          </a:p>
          <a:p>
            <a:r>
              <a:rPr lang="en-US" dirty="0" smtClean="0"/>
              <a:t>Calculating  monthly salary from annual salary</a:t>
            </a:r>
          </a:p>
          <a:p>
            <a:r>
              <a:rPr lang="en-US" dirty="0" smtClean="0"/>
              <a:t>Calculation of commission and sliding commission</a:t>
            </a:r>
            <a:endParaRPr lang="en-US" dirty="0"/>
          </a:p>
        </p:txBody>
      </p:sp>
      <p:pic>
        <p:nvPicPr>
          <p:cNvPr id="8194" name="Picture 2" descr="C:\Users\dstarbu\AppData\Local\Microsoft\Windows\Temporary Internet Files\Content.IE5\ZZ3834D9\why-i-only-get-a-haircut-once-a-yea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365658"/>
            <a:ext cx="4010389" cy="3502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831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dstarbu\AppData\Local\Microsoft\Windows\Temporary Internet Files\Content.IE5\T64TDZY3\hair-out-71460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0" y="4400550"/>
            <a:ext cx="3276600" cy="24574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Find the pay for the following situations:</a:t>
            </a:r>
            <a:endParaRPr lang="en-US" dirty="0"/>
          </a:p>
        </p:txBody>
      </p:sp>
      <p:sp>
        <p:nvSpPr>
          <p:cNvPr id="3" name="Content Placeholder 2"/>
          <p:cNvSpPr>
            <a:spLocks noGrp="1"/>
          </p:cNvSpPr>
          <p:nvPr>
            <p:ph idx="1"/>
          </p:nvPr>
        </p:nvSpPr>
        <p:spPr/>
        <p:txBody>
          <a:bodyPr/>
          <a:lstStyle/>
          <a:p>
            <a:r>
              <a:rPr lang="en-US" dirty="0" smtClean="0"/>
              <a:t>Stella is a hairdresser and earns 30% of the price of the HAIRCUTS  she does and 50% of the price of the COLOR SERVICE she does. She charges $24 for each haircut and $80 for each color service.</a:t>
            </a:r>
          </a:p>
          <a:p>
            <a:r>
              <a:rPr lang="en-US" dirty="0" smtClean="0"/>
              <a:t>In April, Stella did 110 haircuts and 42 color services.</a:t>
            </a:r>
          </a:p>
          <a:p>
            <a:endParaRPr lang="en-US" dirty="0"/>
          </a:p>
        </p:txBody>
      </p:sp>
    </p:spTree>
    <p:extLst>
      <p:ext uri="{BB962C8B-B14F-4D97-AF65-F5344CB8AC3E}">
        <p14:creationId xmlns:p14="http://schemas.microsoft.com/office/powerpoint/2010/main" val="273307266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Sliding Commission</a:t>
            </a:r>
            <a:endParaRPr lang="en-US" dirty="0"/>
          </a:p>
        </p:txBody>
      </p:sp>
      <p:sp>
        <p:nvSpPr>
          <p:cNvPr id="3" name="Content Placeholder 2"/>
          <p:cNvSpPr>
            <a:spLocks noGrp="1"/>
          </p:cNvSpPr>
          <p:nvPr>
            <p:ph idx="1"/>
          </p:nvPr>
        </p:nvSpPr>
        <p:spPr/>
        <p:txBody>
          <a:bodyPr/>
          <a:lstStyle/>
          <a:p>
            <a:r>
              <a:rPr lang="en-US" dirty="0" smtClean="0"/>
              <a:t>Sophie sells ADS for a local magazine. She earns 35% for the first $1500 worth of ads she sells and 55% on any amount over $1500. </a:t>
            </a:r>
          </a:p>
          <a:p>
            <a:r>
              <a:rPr lang="en-US" dirty="0" smtClean="0"/>
              <a:t>How much did Sophie earn if she sold $2075 worth of ads last month?</a:t>
            </a:r>
            <a:endParaRPr lang="en-US" dirty="0"/>
          </a:p>
        </p:txBody>
      </p:sp>
      <p:pic>
        <p:nvPicPr>
          <p:cNvPr id="10242" name="Picture 2" descr="C:\Users\dstarbu\AppData\Local\Microsoft\Windows\Temporary Internet Files\Content.IE5\0YUTN8BJ\magazine_cover[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5413" y="3581400"/>
            <a:ext cx="257175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0840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228600" y="1676400"/>
            <a:ext cx="7848600" cy="4648199"/>
          </a:xfrm>
        </p:spPr>
        <p:txBody>
          <a:bodyPr>
            <a:normAutofit lnSpcReduction="10000"/>
          </a:bodyPr>
          <a:lstStyle/>
          <a:p>
            <a:pPr marL="342900" lvl="1" indent="-342900">
              <a:buFont typeface="Arial" pitchFamily="34" charset="0"/>
              <a:buChar char="•"/>
            </a:pPr>
            <a:r>
              <a:rPr lang="en-US" b="1" dirty="0" smtClean="0">
                <a:solidFill>
                  <a:srgbClr val="C00000"/>
                </a:solidFill>
              </a:rPr>
              <a:t>HW </a:t>
            </a:r>
            <a:r>
              <a:rPr lang="en-US" b="1" dirty="0" err="1" smtClean="0">
                <a:solidFill>
                  <a:srgbClr val="C00000"/>
                </a:solidFill>
              </a:rPr>
              <a:t>DUE:Pg</a:t>
            </a:r>
            <a:r>
              <a:rPr lang="en-US" b="1" dirty="0">
                <a:solidFill>
                  <a:srgbClr val="C00000"/>
                </a:solidFill>
              </a:rPr>
              <a:t>. 294/#1-14 </a:t>
            </a:r>
            <a:endParaRPr lang="en-US" b="1" dirty="0" smtClean="0">
              <a:solidFill>
                <a:srgbClr val="C00000"/>
              </a:solidFill>
            </a:endParaRPr>
          </a:p>
          <a:p>
            <a:pPr marL="342900" lvl="1" indent="-342900">
              <a:buFont typeface="Arial" pitchFamily="34" charset="0"/>
              <a:buChar char="•"/>
            </a:pPr>
            <a:r>
              <a:rPr lang="en-US" b="1" dirty="0" smtClean="0"/>
              <a:t>Royalties and Piecework</a:t>
            </a:r>
          </a:p>
          <a:p>
            <a:r>
              <a:rPr lang="en-US" b="1" dirty="0">
                <a:solidFill>
                  <a:srgbClr val="002060"/>
                </a:solidFill>
              </a:rPr>
              <a:t>CW: Pg. 300/ #9-17; Pg. 307/#14-24</a:t>
            </a:r>
            <a:endParaRPr lang="en-US" dirty="0">
              <a:solidFill>
                <a:srgbClr val="002060"/>
              </a:solidFill>
            </a:endParaRPr>
          </a:p>
          <a:p>
            <a:r>
              <a:rPr lang="en-US" b="1" dirty="0" smtClean="0"/>
              <a:t>Quick Write – Explain the difference between the different pay methods:</a:t>
            </a:r>
          </a:p>
          <a:p>
            <a:pPr lvl="1"/>
            <a:r>
              <a:rPr lang="en-US" b="1" dirty="0" smtClean="0"/>
              <a:t>Hourly</a:t>
            </a:r>
          </a:p>
          <a:p>
            <a:pPr lvl="1"/>
            <a:r>
              <a:rPr lang="en-US" b="1" dirty="0" smtClean="0"/>
              <a:t>Salary</a:t>
            </a:r>
          </a:p>
          <a:p>
            <a:pPr lvl="1"/>
            <a:r>
              <a:rPr lang="en-US" b="1" dirty="0" smtClean="0"/>
              <a:t>Commission / Salary + Commission</a:t>
            </a:r>
          </a:p>
          <a:p>
            <a:pPr lvl="1"/>
            <a:r>
              <a:rPr lang="en-US" b="1" dirty="0" smtClean="0"/>
              <a:t>Piecework</a:t>
            </a:r>
          </a:p>
          <a:p>
            <a:pPr lvl="1"/>
            <a:endParaRPr lang="en-US" b="1" dirty="0"/>
          </a:p>
        </p:txBody>
      </p:sp>
      <p:pic>
        <p:nvPicPr>
          <p:cNvPr id="7170" name="Picture 2" descr="C:\Users\dstarbu\AppData\Local\Microsoft\Windows\Temporary Internet Files\Content.IE5\ZZ3834D9\sy-sewing-machine__0134990_PE291762_S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1515" y="4064000"/>
            <a:ext cx="3022600" cy="302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977767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starbu\AppData\Local\Microsoft\Windows\Temporary Internet Files\Content.IE5\AECW5UFU\MC90021210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010400" y="1143000"/>
            <a:ext cx="2133600" cy="27349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l"/>
            <a:r>
              <a:rPr lang="en-US" dirty="0" smtClean="0"/>
              <a:t>Social Security and Medicare</a:t>
            </a:r>
            <a:endParaRPr lang="en-US" dirty="0"/>
          </a:p>
        </p:txBody>
      </p:sp>
      <p:sp>
        <p:nvSpPr>
          <p:cNvPr id="3" name="Content Placeholder 2"/>
          <p:cNvSpPr>
            <a:spLocks noGrp="1"/>
          </p:cNvSpPr>
          <p:nvPr>
            <p:ph idx="1"/>
          </p:nvPr>
        </p:nvSpPr>
        <p:spPr>
          <a:xfrm>
            <a:off x="457200" y="1600200"/>
            <a:ext cx="7696200" cy="5029200"/>
          </a:xfrm>
        </p:spPr>
        <p:txBody>
          <a:bodyPr>
            <a:normAutofit fontScale="92500" lnSpcReduction="10000"/>
          </a:bodyPr>
          <a:lstStyle/>
          <a:p>
            <a:r>
              <a:rPr lang="en-US" dirty="0" smtClean="0"/>
              <a:t>Pg. </a:t>
            </a:r>
            <a:r>
              <a:rPr lang="en-US" dirty="0" smtClean="0"/>
              <a:t>316-319</a:t>
            </a:r>
            <a:endParaRPr lang="en-US" dirty="0" smtClean="0"/>
          </a:p>
          <a:p>
            <a:r>
              <a:rPr lang="en-US" dirty="0" smtClean="0"/>
              <a:t>Social Security Tax Withholding – 6.2%</a:t>
            </a:r>
          </a:p>
          <a:p>
            <a:r>
              <a:rPr lang="en-US" dirty="0" smtClean="0"/>
              <a:t>Medicare Tax Withholding – 1.45%</a:t>
            </a:r>
          </a:p>
          <a:p>
            <a:r>
              <a:rPr lang="en-US" dirty="0" smtClean="0"/>
              <a:t>Colorado Tax Withholding </a:t>
            </a:r>
            <a:r>
              <a:rPr lang="en-US" dirty="0"/>
              <a:t>–</a:t>
            </a:r>
            <a:r>
              <a:rPr lang="en-US" dirty="0" smtClean="0"/>
              <a:t> 3%</a:t>
            </a:r>
          </a:p>
          <a:p>
            <a:pPr marL="0" indent="0" algn="ctr">
              <a:buNone/>
            </a:pPr>
            <a:r>
              <a:rPr lang="en-US" b="1" dirty="0" smtClean="0">
                <a:solidFill>
                  <a:srgbClr val="002060"/>
                </a:solidFill>
              </a:rPr>
              <a:t>Flo is a waitress at a local restaurant.</a:t>
            </a:r>
          </a:p>
          <a:p>
            <a:pPr marL="0" indent="0" algn="ctr">
              <a:buNone/>
            </a:pPr>
            <a:r>
              <a:rPr lang="en-US" b="1" dirty="0" smtClean="0">
                <a:solidFill>
                  <a:srgbClr val="002060"/>
                </a:solidFill>
              </a:rPr>
              <a:t>She earns $7.50 per hour plus averages</a:t>
            </a:r>
          </a:p>
          <a:p>
            <a:pPr marL="0" indent="0" algn="ctr">
              <a:buNone/>
            </a:pPr>
            <a:r>
              <a:rPr lang="en-US" b="1" dirty="0" smtClean="0">
                <a:solidFill>
                  <a:srgbClr val="002060"/>
                </a:solidFill>
              </a:rPr>
              <a:t>22% of her sales in tips. Last week she worked 28 hours and had sales of $2940. </a:t>
            </a:r>
          </a:p>
          <a:p>
            <a:pPr marL="0" indent="0" algn="ctr">
              <a:buNone/>
            </a:pPr>
            <a:r>
              <a:rPr lang="en-US" b="1" dirty="0" smtClean="0">
                <a:solidFill>
                  <a:srgbClr val="002060"/>
                </a:solidFill>
              </a:rPr>
              <a:t>Calculate her GROSS (before tax) pay</a:t>
            </a:r>
          </a:p>
          <a:p>
            <a:pPr marL="0" indent="0" algn="ctr">
              <a:buNone/>
            </a:pPr>
            <a:r>
              <a:rPr lang="en-US" b="1" dirty="0" smtClean="0">
                <a:solidFill>
                  <a:srgbClr val="002060"/>
                </a:solidFill>
              </a:rPr>
              <a:t>Calculate her NET (after tax) pay </a:t>
            </a:r>
          </a:p>
          <a:p>
            <a:endParaRPr lang="en-US" dirty="0"/>
          </a:p>
        </p:txBody>
      </p:sp>
    </p:spTree>
    <p:extLst>
      <p:ext uri="{BB962C8B-B14F-4D97-AF65-F5344CB8AC3E}">
        <p14:creationId xmlns:p14="http://schemas.microsoft.com/office/powerpoint/2010/main" val="157380882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143000"/>
          </a:xfrm>
        </p:spPr>
        <p:txBody>
          <a:bodyPr>
            <a:normAutofit fontScale="90000"/>
          </a:bodyPr>
          <a:lstStyle/>
          <a:p>
            <a:r>
              <a:rPr lang="en-US" sz="3600" dirty="0" smtClean="0"/>
              <a:t>Explain the payment method and then calculate the total </a:t>
            </a:r>
            <a:r>
              <a:rPr lang="en-US" sz="3600" dirty="0" smtClean="0"/>
              <a:t>GROSS pay </a:t>
            </a:r>
            <a:r>
              <a:rPr lang="en-US" sz="3600" dirty="0" smtClean="0"/>
              <a:t>for each of the following</a:t>
            </a:r>
            <a:r>
              <a:rPr lang="en-US" dirty="0" smtClean="0"/>
              <a:t>:</a:t>
            </a:r>
            <a:endParaRPr lang="en-US" dirty="0"/>
          </a:p>
        </p:txBody>
      </p:sp>
      <p:sp>
        <p:nvSpPr>
          <p:cNvPr id="3" name="Content Placeholder 2"/>
          <p:cNvSpPr>
            <a:spLocks noGrp="1"/>
          </p:cNvSpPr>
          <p:nvPr>
            <p:ph idx="1"/>
          </p:nvPr>
        </p:nvSpPr>
        <p:spPr>
          <a:xfrm>
            <a:off x="152400" y="1524000"/>
            <a:ext cx="8991600" cy="5334000"/>
          </a:xfrm>
        </p:spPr>
        <p:txBody>
          <a:bodyPr>
            <a:normAutofit lnSpcReduction="10000"/>
          </a:bodyPr>
          <a:lstStyle/>
          <a:p>
            <a:r>
              <a:rPr lang="en-US" b="1" dirty="0" smtClean="0">
                <a:solidFill>
                  <a:schemeClr val="accent2"/>
                </a:solidFill>
              </a:rPr>
              <a:t>A grocery checker earns $14.50 per hour, earning time and a-half for </a:t>
            </a:r>
            <a:r>
              <a:rPr lang="en-US" b="1" dirty="0" smtClean="0">
                <a:solidFill>
                  <a:schemeClr val="accent2"/>
                </a:solidFill>
              </a:rPr>
              <a:t>overtime, over 40 hours. </a:t>
            </a:r>
            <a:r>
              <a:rPr lang="en-US" b="1" dirty="0" smtClean="0">
                <a:solidFill>
                  <a:schemeClr val="accent2"/>
                </a:solidFill>
              </a:rPr>
              <a:t>The checker worked 52 hours last week.</a:t>
            </a:r>
          </a:p>
          <a:p>
            <a:r>
              <a:rPr lang="en-US" b="1" dirty="0" smtClean="0">
                <a:solidFill>
                  <a:schemeClr val="tx2">
                    <a:lumMod val="60000"/>
                    <a:lumOff val="40000"/>
                  </a:schemeClr>
                </a:solidFill>
              </a:rPr>
              <a:t>A real-estate agent earns $1000 per month PLUS 6% commission on all home sales and 4.5% commission on  condos and townhomes. The agent sold $950,750 in homes and $</a:t>
            </a:r>
            <a:r>
              <a:rPr lang="en-US" b="1" dirty="0">
                <a:solidFill>
                  <a:schemeClr val="tx2">
                    <a:lumMod val="60000"/>
                    <a:lumOff val="40000"/>
                  </a:schemeClr>
                </a:solidFill>
              </a:rPr>
              <a:t>6</a:t>
            </a:r>
            <a:r>
              <a:rPr lang="en-US" b="1" dirty="0" smtClean="0">
                <a:solidFill>
                  <a:schemeClr val="tx2">
                    <a:lumMod val="60000"/>
                    <a:lumOff val="40000"/>
                  </a:schemeClr>
                </a:solidFill>
              </a:rPr>
              <a:t>54,500 in condos last month.</a:t>
            </a:r>
          </a:p>
          <a:p>
            <a:r>
              <a:rPr lang="en-US" b="1" dirty="0" smtClean="0">
                <a:solidFill>
                  <a:srgbClr val="00B050"/>
                </a:solidFill>
              </a:rPr>
              <a:t>A painter earns </a:t>
            </a:r>
            <a:r>
              <a:rPr lang="en-US" b="1" dirty="0" smtClean="0">
                <a:solidFill>
                  <a:srgbClr val="00B050"/>
                </a:solidFill>
              </a:rPr>
              <a:t>$650 </a:t>
            </a:r>
            <a:r>
              <a:rPr lang="en-US" b="1" dirty="0" smtClean="0">
                <a:solidFill>
                  <a:srgbClr val="00B050"/>
                </a:solidFill>
              </a:rPr>
              <a:t>for each house he paints and $190 for each apartment he paints. Last month he painted 9 houses and 12 apartments.  </a:t>
            </a:r>
          </a:p>
          <a:p>
            <a:endParaRPr lang="en-US" b="1" dirty="0">
              <a:solidFill>
                <a:srgbClr val="00B050"/>
              </a:solidFill>
            </a:endParaRPr>
          </a:p>
        </p:txBody>
      </p:sp>
    </p:spTree>
    <p:extLst>
      <p:ext uri="{BB962C8B-B14F-4D97-AF65-F5344CB8AC3E}">
        <p14:creationId xmlns:p14="http://schemas.microsoft.com/office/powerpoint/2010/main" val="3334359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DUE: Essay</a:t>
            </a:r>
          </a:p>
          <a:p>
            <a:r>
              <a:rPr lang="en-US" dirty="0" smtClean="0"/>
              <a:t>CW: Practice w/ Percentages WSHT</a:t>
            </a:r>
          </a:p>
          <a:p>
            <a:r>
              <a:rPr lang="en-US" dirty="0" smtClean="0"/>
              <a:t>HW: Finish </a:t>
            </a:r>
            <a:r>
              <a:rPr lang="en-US" dirty="0"/>
              <a:t>Practice w/ Percentages WSHT</a:t>
            </a:r>
            <a:endParaRPr lang="en-US" dirty="0" smtClean="0"/>
          </a:p>
          <a:p>
            <a:endParaRPr lang="en-US" dirty="0"/>
          </a:p>
        </p:txBody>
      </p:sp>
      <p:pic>
        <p:nvPicPr>
          <p:cNvPr id="2050" name="Picture 2" descr="C:\Users\dstarbu\AppData\Local\Microsoft\Windows\Temporary Internet Files\Content.IE5\DL740V0G\MC90034062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4199" y="3352800"/>
            <a:ext cx="2504185" cy="1964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8756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dstarbu\AppData\Local\Microsoft\Windows\Temporary Internet Files\Content.IE5\PU13Y89I\RealtorThumbsUp-Photo-courtesy-of-Flickr-User-Scott-Maxwe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256657"/>
            <a:ext cx="2565400" cy="2565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NET Pay</a:t>
            </a:r>
            <a:endParaRPr lang="en-US" dirty="0"/>
          </a:p>
        </p:txBody>
      </p:sp>
      <p:sp>
        <p:nvSpPr>
          <p:cNvPr id="3" name="Content Placeholder 2"/>
          <p:cNvSpPr>
            <a:spLocks noGrp="1"/>
          </p:cNvSpPr>
          <p:nvPr>
            <p:ph idx="1"/>
          </p:nvPr>
        </p:nvSpPr>
        <p:spPr/>
        <p:txBody>
          <a:bodyPr/>
          <a:lstStyle/>
          <a:p>
            <a:r>
              <a:rPr lang="en-US" dirty="0" smtClean="0"/>
              <a:t>Find the NET pay for your GROSS pay calculations  using the following: </a:t>
            </a:r>
          </a:p>
          <a:p>
            <a:r>
              <a:rPr lang="en-US" dirty="0"/>
              <a:t>Social Security Tax Withholding – 6.2%</a:t>
            </a:r>
          </a:p>
          <a:p>
            <a:r>
              <a:rPr lang="en-US" dirty="0"/>
              <a:t>Medicare Tax Withholding – 1.45%</a:t>
            </a:r>
          </a:p>
          <a:p>
            <a:r>
              <a:rPr lang="en-US" dirty="0"/>
              <a:t>Colorado Tax Withholding – 3%</a:t>
            </a:r>
          </a:p>
          <a:p>
            <a:pPr marL="0" indent="0">
              <a:buNone/>
            </a:pPr>
            <a:endParaRPr lang="en-US" dirty="0" smtClean="0"/>
          </a:p>
        </p:txBody>
      </p:sp>
      <p:pic>
        <p:nvPicPr>
          <p:cNvPr id="8194" name="Picture 2" descr="C:\Users\dstarbu\AppData\Local\Microsoft\Windows\Temporary Internet Files\Content.IE5\ZZ3834D9\PngMedium-man-painting-the-holding-a-bucket-and-a-paintbrush-15806[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512529"/>
            <a:ext cx="1932600" cy="3362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35009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starbu\AppData\Local\Microsoft\Windows\Temporary Internet Files\Content.IE5\T64TDZY3\examsaaah[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381250"/>
            <a:ext cx="8229600" cy="5010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Semester Final Review</a:t>
            </a:r>
            <a:endParaRPr lang="en-US" dirty="0"/>
          </a:p>
        </p:txBody>
      </p:sp>
      <p:sp>
        <p:nvSpPr>
          <p:cNvPr id="3" name="Content Placeholder 2"/>
          <p:cNvSpPr>
            <a:spLocks noGrp="1"/>
          </p:cNvSpPr>
          <p:nvPr>
            <p:ph idx="1"/>
          </p:nvPr>
        </p:nvSpPr>
        <p:spPr>
          <a:xfrm>
            <a:off x="152400" y="1600200"/>
            <a:ext cx="8991600" cy="5029200"/>
          </a:xfrm>
        </p:spPr>
        <p:txBody>
          <a:bodyPr/>
          <a:lstStyle/>
          <a:p>
            <a:r>
              <a:rPr lang="en-US" b="1" dirty="0" smtClean="0"/>
              <a:t>Final Exam – Monday May 18, Per. 3</a:t>
            </a:r>
          </a:p>
          <a:p>
            <a:pPr lvl="1"/>
            <a:r>
              <a:rPr lang="en-US" b="1" dirty="0" smtClean="0"/>
              <a:t>Comprehensive – Covers all topics semester 2</a:t>
            </a:r>
          </a:p>
          <a:p>
            <a:r>
              <a:rPr lang="en-US" b="1" dirty="0" smtClean="0"/>
              <a:t>Final Project Due at FINAL</a:t>
            </a:r>
          </a:p>
          <a:p>
            <a:pPr lvl="1"/>
            <a:r>
              <a:rPr lang="en-US" b="1" u="sng" dirty="0" smtClean="0"/>
              <a:t>No late projects accepted</a:t>
            </a:r>
          </a:p>
          <a:p>
            <a:pPr marL="0" indent="0">
              <a:buNone/>
            </a:pPr>
            <a:endParaRPr lang="en-US" dirty="0"/>
          </a:p>
        </p:txBody>
      </p:sp>
    </p:spTree>
    <p:extLst>
      <p:ext uri="{BB962C8B-B14F-4D97-AF65-F5344CB8AC3E}">
        <p14:creationId xmlns:p14="http://schemas.microsoft.com/office/powerpoint/2010/main" val="150695824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a:t>
            </a:r>
          </a:p>
        </p:txBody>
      </p:sp>
      <p:sp>
        <p:nvSpPr>
          <p:cNvPr id="3" name="Content Placeholder 2"/>
          <p:cNvSpPr>
            <a:spLocks noGrp="1"/>
          </p:cNvSpPr>
          <p:nvPr>
            <p:ph idx="1"/>
          </p:nvPr>
        </p:nvSpPr>
        <p:spPr>
          <a:xfrm>
            <a:off x="0" y="1600200"/>
            <a:ext cx="9144000" cy="4525963"/>
          </a:xfrm>
        </p:spPr>
        <p:txBody>
          <a:bodyPr/>
          <a:lstStyle/>
          <a:p>
            <a:r>
              <a:rPr lang="en-US" b="1" dirty="0" smtClean="0">
                <a:solidFill>
                  <a:srgbClr val="C00000"/>
                </a:solidFill>
              </a:rPr>
              <a:t>Make </a:t>
            </a:r>
            <a:r>
              <a:rPr lang="en-US" b="1" dirty="0">
                <a:solidFill>
                  <a:srgbClr val="C00000"/>
                </a:solidFill>
              </a:rPr>
              <a:t>Up work due </a:t>
            </a:r>
            <a:r>
              <a:rPr lang="en-US" b="1" dirty="0" smtClean="0">
                <a:solidFill>
                  <a:srgbClr val="C00000"/>
                </a:solidFill>
              </a:rPr>
              <a:t>TODAY 3pm</a:t>
            </a:r>
            <a:r>
              <a:rPr lang="en-US" b="1" dirty="0">
                <a:solidFill>
                  <a:srgbClr val="C00000"/>
                </a:solidFill>
              </a:rPr>
              <a:t> </a:t>
            </a:r>
            <a:endParaRPr lang="en-US" b="1" u="sng" dirty="0" smtClean="0">
              <a:solidFill>
                <a:srgbClr val="C00000"/>
              </a:solidFill>
            </a:endParaRPr>
          </a:p>
          <a:p>
            <a:pPr marL="342900" lvl="1" indent="-342900">
              <a:buFont typeface="Arial" pitchFamily="34" charset="0"/>
              <a:buChar char="•"/>
            </a:pPr>
            <a:r>
              <a:rPr lang="en-US" sz="3200" b="1" dirty="0" smtClean="0">
                <a:solidFill>
                  <a:srgbClr val="002060"/>
                </a:solidFill>
              </a:rPr>
              <a:t>In Class: Chapter 3 - Simple vs. Compound Interest</a:t>
            </a:r>
            <a:endParaRPr lang="en-US" sz="3200" b="1" dirty="0">
              <a:solidFill>
                <a:srgbClr val="002060"/>
              </a:solidFill>
            </a:endParaRPr>
          </a:p>
          <a:p>
            <a:r>
              <a:rPr lang="en-US" b="1" dirty="0" smtClean="0">
                <a:solidFill>
                  <a:srgbClr val="C00000"/>
                </a:solidFill>
              </a:rPr>
              <a:t>Pg.110</a:t>
            </a:r>
            <a:r>
              <a:rPr lang="en-US" b="1" dirty="0">
                <a:solidFill>
                  <a:srgbClr val="C00000"/>
                </a:solidFill>
              </a:rPr>
              <a:t>/ #1-4; Pg. Pg. </a:t>
            </a:r>
            <a:r>
              <a:rPr lang="en-US" b="1" dirty="0" smtClean="0">
                <a:solidFill>
                  <a:srgbClr val="C00000"/>
                </a:solidFill>
              </a:rPr>
              <a:t>111-112/ </a:t>
            </a:r>
            <a:r>
              <a:rPr lang="en-US" b="1" dirty="0">
                <a:solidFill>
                  <a:srgbClr val="C00000"/>
                </a:solidFill>
              </a:rPr>
              <a:t>#</a:t>
            </a:r>
            <a:r>
              <a:rPr lang="en-US" b="1" dirty="0" smtClean="0">
                <a:solidFill>
                  <a:srgbClr val="C00000"/>
                </a:solidFill>
              </a:rPr>
              <a:t>1-9</a:t>
            </a:r>
            <a:r>
              <a:rPr lang="en-US" b="1" dirty="0">
                <a:solidFill>
                  <a:srgbClr val="C00000"/>
                </a:solidFill>
              </a:rPr>
              <a:t> </a:t>
            </a:r>
            <a:r>
              <a:rPr lang="en-US" b="1" dirty="0" smtClean="0">
                <a:solidFill>
                  <a:srgbClr val="C00000"/>
                </a:solidFill>
              </a:rPr>
              <a:t>– Due FRIDAY</a:t>
            </a:r>
            <a:endParaRPr lang="en-US" dirty="0">
              <a:solidFill>
                <a:srgbClr val="C00000"/>
              </a:solidFill>
            </a:endParaRPr>
          </a:p>
        </p:txBody>
      </p:sp>
      <p:pic>
        <p:nvPicPr>
          <p:cNvPr id="1027" name="Picture 3" descr="C:\Users\dstarbu\AppData\Local\Microsoft\Windows\Temporary Internet Files\Content.IE5\WTZ3S8M0\MP90038266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1607" y="4648200"/>
            <a:ext cx="2934393" cy="2095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80741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381000" y="1219200"/>
            <a:ext cx="8229600" cy="4525963"/>
          </a:xfrm>
        </p:spPr>
        <p:txBody>
          <a:bodyPr>
            <a:normAutofit lnSpcReduction="10000"/>
          </a:bodyPr>
          <a:lstStyle/>
          <a:p>
            <a:pPr marL="342900" lvl="1" indent="-342900">
              <a:buFont typeface="Arial" pitchFamily="34" charset="0"/>
              <a:buChar char="•"/>
            </a:pPr>
            <a:r>
              <a:rPr lang="en-US" sz="4500" b="1" dirty="0" smtClean="0">
                <a:solidFill>
                  <a:srgbClr val="FF0000"/>
                </a:solidFill>
                <a:cs typeface="Andalus" pitchFamily="18" charset="-78"/>
              </a:rPr>
              <a:t>HW DUE: </a:t>
            </a:r>
            <a:r>
              <a:rPr lang="en-US" sz="4500" b="1" dirty="0">
                <a:solidFill>
                  <a:srgbClr val="FF0000"/>
                </a:solidFill>
                <a:cs typeface="Andalus" pitchFamily="18" charset="-78"/>
              </a:rPr>
              <a:t>Pg. 95/ #7-9</a:t>
            </a:r>
          </a:p>
          <a:p>
            <a:r>
              <a:rPr lang="en-US" b="1" dirty="0" smtClean="0">
                <a:solidFill>
                  <a:schemeClr val="accent3">
                    <a:lumMod val="50000"/>
                  </a:schemeClr>
                </a:solidFill>
              </a:rPr>
              <a:t>Be ready to present your HW problem at 12:30</a:t>
            </a:r>
          </a:p>
          <a:p>
            <a:r>
              <a:rPr lang="en-US" b="1" dirty="0" smtClean="0">
                <a:solidFill>
                  <a:schemeClr val="accent3">
                    <a:lumMod val="50000"/>
                  </a:schemeClr>
                </a:solidFill>
              </a:rPr>
              <a:t>In class: Pg. 96/ #8</a:t>
            </a:r>
          </a:p>
          <a:p>
            <a:r>
              <a:rPr lang="en-US" b="1" dirty="0" smtClean="0">
                <a:solidFill>
                  <a:srgbClr val="FF0000"/>
                </a:solidFill>
              </a:rPr>
              <a:t>HW: Pg. 96/#9 Due Wednesday</a:t>
            </a:r>
          </a:p>
          <a:p>
            <a:r>
              <a:rPr lang="en-US" b="1" u="sng" dirty="0" smtClean="0">
                <a:solidFill>
                  <a:schemeClr val="accent3">
                    <a:lumMod val="50000"/>
                  </a:schemeClr>
                </a:solidFill>
              </a:rPr>
              <a:t>Quiz WEDNESDAY</a:t>
            </a:r>
          </a:p>
          <a:p>
            <a:pPr marL="0" indent="0">
              <a:buNone/>
            </a:pPr>
            <a:r>
              <a:rPr lang="en-US" sz="5200" b="1" dirty="0" smtClean="0">
                <a:solidFill>
                  <a:schemeClr val="accent4">
                    <a:lumMod val="75000"/>
                  </a:schemeClr>
                </a:solidFill>
                <a:latin typeface="Edwardian Script ITC" pitchFamily="66" charset="0"/>
              </a:rPr>
              <a:t>Tuesday – ‘Dress  to Impress’ </a:t>
            </a:r>
          </a:p>
          <a:p>
            <a:pPr marL="0" indent="0">
              <a:buNone/>
            </a:pPr>
            <a:endParaRPr lang="en-US" dirty="0"/>
          </a:p>
        </p:txBody>
      </p:sp>
      <p:pic>
        <p:nvPicPr>
          <p:cNvPr id="1028" name="Picture 4" descr="C:\Users\dstarbu\AppData\Local\Microsoft\Windows\Temporary Internet Files\Content.IE5\WTZ3S8M0\MP90044863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477000" y="3315695"/>
            <a:ext cx="2290170" cy="3431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76335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lstStyle/>
          <a:p>
            <a:pPr marL="342900" lvl="1" indent="-342900">
              <a:buFont typeface="Arial" pitchFamily="34" charset="0"/>
              <a:buChar char="•"/>
            </a:pPr>
            <a:r>
              <a:rPr lang="en-US" sz="4500" b="1" dirty="0">
                <a:solidFill>
                  <a:srgbClr val="FF0000"/>
                </a:solidFill>
                <a:cs typeface="Andalus" pitchFamily="18" charset="-78"/>
              </a:rPr>
              <a:t>HW DUE: Pg. 95/ #</a:t>
            </a:r>
            <a:r>
              <a:rPr lang="en-US" sz="4500" b="1" dirty="0" smtClean="0">
                <a:solidFill>
                  <a:srgbClr val="FF0000"/>
                </a:solidFill>
                <a:cs typeface="Andalus" pitchFamily="18" charset="-78"/>
              </a:rPr>
              <a:t>7-9 - </a:t>
            </a:r>
            <a:r>
              <a:rPr lang="en-US" sz="4500" b="1" u="sng" dirty="0" smtClean="0">
                <a:solidFill>
                  <a:srgbClr val="FF0000"/>
                </a:solidFill>
                <a:cs typeface="Andalus" pitchFamily="18" charset="-78"/>
              </a:rPr>
              <a:t>SOLVING showing ALL work!</a:t>
            </a:r>
          </a:p>
          <a:p>
            <a:r>
              <a:rPr lang="en-US" b="1" dirty="0">
                <a:solidFill>
                  <a:schemeClr val="accent3">
                    <a:lumMod val="50000"/>
                  </a:schemeClr>
                </a:solidFill>
              </a:rPr>
              <a:t>In class: Pg. 96/ #8</a:t>
            </a:r>
          </a:p>
          <a:p>
            <a:r>
              <a:rPr lang="en-US" b="1" dirty="0">
                <a:solidFill>
                  <a:srgbClr val="FF0000"/>
                </a:solidFill>
              </a:rPr>
              <a:t>HW: Pg. 96</a:t>
            </a:r>
            <a:r>
              <a:rPr lang="en-US" b="1" dirty="0" smtClean="0">
                <a:solidFill>
                  <a:srgbClr val="FF0000"/>
                </a:solidFill>
              </a:rPr>
              <a:t>/#11-14 </a:t>
            </a:r>
            <a:r>
              <a:rPr lang="en-US" b="1" dirty="0">
                <a:solidFill>
                  <a:srgbClr val="FF0000"/>
                </a:solidFill>
              </a:rPr>
              <a:t>Due Wednesday</a:t>
            </a:r>
          </a:p>
          <a:p>
            <a:pPr marL="342900" lvl="1" indent="-342900">
              <a:buFont typeface="Arial" pitchFamily="34" charset="0"/>
              <a:buChar char="•"/>
            </a:pPr>
            <a:r>
              <a:rPr lang="en-US" sz="4800" b="1" u="sng" dirty="0">
                <a:solidFill>
                  <a:schemeClr val="accent6">
                    <a:lumMod val="75000"/>
                  </a:schemeClr>
                </a:solidFill>
                <a:effectLst>
                  <a:outerShdw blurRad="38100" dist="38100" dir="2700000" algn="tl">
                    <a:srgbClr val="000000">
                      <a:alpha val="43137"/>
                    </a:srgbClr>
                  </a:outerShdw>
                </a:effectLst>
              </a:rPr>
              <a:t>Quiz </a:t>
            </a:r>
            <a:r>
              <a:rPr lang="en-US" sz="4800" b="1" u="sng" dirty="0" smtClean="0">
                <a:solidFill>
                  <a:schemeClr val="accent6">
                    <a:lumMod val="75000"/>
                  </a:schemeClr>
                </a:solidFill>
                <a:effectLst>
                  <a:outerShdw blurRad="38100" dist="38100" dir="2700000" algn="tl">
                    <a:srgbClr val="000000">
                      <a:alpha val="43137"/>
                    </a:srgbClr>
                  </a:outerShdw>
                </a:effectLst>
              </a:rPr>
              <a:t>WEDNESDAY</a:t>
            </a:r>
          </a:p>
          <a:p>
            <a:pPr marL="0" lvl="1" indent="0" algn="ctr">
              <a:buNone/>
            </a:pPr>
            <a:r>
              <a:rPr lang="en-US" sz="4800" b="1" dirty="0">
                <a:solidFill>
                  <a:srgbClr val="002060"/>
                </a:solidFill>
              </a:rPr>
              <a:t>Tomorrow – </a:t>
            </a:r>
            <a:r>
              <a:rPr lang="en-US" sz="4800" b="1" dirty="0" err="1">
                <a:solidFill>
                  <a:srgbClr val="002060"/>
                </a:solidFill>
              </a:rPr>
              <a:t>SportsCenter</a:t>
            </a:r>
            <a:r>
              <a:rPr lang="en-US" sz="4800" b="1" dirty="0">
                <a:solidFill>
                  <a:srgbClr val="002060"/>
                </a:solidFill>
              </a:rPr>
              <a:t> Day</a:t>
            </a:r>
          </a:p>
          <a:p>
            <a:pPr marL="0" lvl="1" indent="0">
              <a:buNone/>
            </a:pPr>
            <a:endParaRPr lang="en-US" sz="4800" b="1" u="sng" dirty="0">
              <a:solidFill>
                <a:schemeClr val="accent3">
                  <a:lumMod val="50000"/>
                </a:schemeClr>
              </a:solidFill>
            </a:endParaRPr>
          </a:p>
          <a:p>
            <a:pPr marL="342900" lvl="1" indent="-342900">
              <a:buFont typeface="Arial" pitchFamily="34" charset="0"/>
              <a:buChar char="•"/>
            </a:pPr>
            <a:endParaRPr lang="en-US" sz="4500" b="1" u="sng" dirty="0">
              <a:solidFill>
                <a:srgbClr val="FF0000"/>
              </a:solidFill>
              <a:cs typeface="Andalus" pitchFamily="18" charset="-78"/>
            </a:endParaRPr>
          </a:p>
          <a:p>
            <a:endParaRPr lang="en-US" dirty="0"/>
          </a:p>
        </p:txBody>
      </p:sp>
      <p:pic>
        <p:nvPicPr>
          <p:cNvPr id="4" name="Picture 3" descr="C:\Users\dstarbu\AppData\Local\Microsoft\Windows\Temporary Internet Files\Content.IE5\WTZ3S8M0\MC90044047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5879513"/>
            <a:ext cx="847194" cy="104257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dstarbu\AppData\Local\Microsoft\Windows\Temporary Internet Files\Content.IE5\2PUEW0UN\MC90044016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5830674"/>
            <a:ext cx="650856" cy="1003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91164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normAutofit/>
          </a:bodyPr>
          <a:lstStyle/>
          <a:p>
            <a:r>
              <a:rPr lang="en-US" sz="3600" b="1" dirty="0" smtClean="0">
                <a:solidFill>
                  <a:srgbClr val="FF0000"/>
                </a:solidFill>
              </a:rPr>
              <a:t>HW Due: </a:t>
            </a:r>
            <a:r>
              <a:rPr lang="en-US" sz="3600" b="1" dirty="0">
                <a:solidFill>
                  <a:srgbClr val="FF0000"/>
                </a:solidFill>
              </a:rPr>
              <a:t>Pg. 96/#</a:t>
            </a:r>
            <a:r>
              <a:rPr lang="en-US" sz="3600" b="1" dirty="0" smtClean="0">
                <a:solidFill>
                  <a:srgbClr val="FF0000"/>
                </a:solidFill>
              </a:rPr>
              <a:t>11-14</a:t>
            </a:r>
          </a:p>
          <a:p>
            <a:r>
              <a:rPr lang="en-US" sz="3600" b="1" dirty="0" smtClean="0">
                <a:solidFill>
                  <a:schemeClr val="accent3">
                    <a:lumMod val="50000"/>
                  </a:schemeClr>
                </a:solidFill>
              </a:rPr>
              <a:t>TEST TODAY!</a:t>
            </a:r>
          </a:p>
          <a:p>
            <a:r>
              <a:rPr lang="en-US" sz="3600" b="1" dirty="0" smtClean="0">
                <a:solidFill>
                  <a:schemeClr val="accent3">
                    <a:lumMod val="50000"/>
                  </a:schemeClr>
                </a:solidFill>
              </a:rPr>
              <a:t>You need:</a:t>
            </a:r>
          </a:p>
          <a:p>
            <a:pPr lvl="1"/>
            <a:r>
              <a:rPr lang="en-US" b="1" dirty="0" smtClean="0">
                <a:solidFill>
                  <a:schemeClr val="accent3">
                    <a:lumMod val="50000"/>
                  </a:schemeClr>
                </a:solidFill>
              </a:rPr>
              <a:t>Yellow Page notes, calculator, pencil</a:t>
            </a:r>
          </a:p>
          <a:p>
            <a:pPr lvl="1"/>
            <a:endParaRPr lang="en-US" dirty="0">
              <a:solidFill>
                <a:schemeClr val="accent3">
                  <a:lumMod val="50000"/>
                </a:schemeClr>
              </a:solidFill>
            </a:endParaRPr>
          </a:p>
        </p:txBody>
      </p:sp>
      <p:pic>
        <p:nvPicPr>
          <p:cNvPr id="4" name="Picture 2" descr="C:\Users\dstarbu\AppData\Local\Microsoft\Windows\Temporary Internet Files\Content.IE5\GXCNT3Q0\MC90008862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10928" y="4191000"/>
            <a:ext cx="2175967" cy="2456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49064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lstStyle/>
          <a:p>
            <a:r>
              <a:rPr lang="en-US" dirty="0" smtClean="0"/>
              <a:t>Progress Reports</a:t>
            </a:r>
          </a:p>
          <a:p>
            <a:r>
              <a:rPr lang="en-US" dirty="0" smtClean="0"/>
              <a:t>Pg. 99- Profit</a:t>
            </a:r>
          </a:p>
          <a:p>
            <a:r>
              <a:rPr lang="en-US" b="1" dirty="0" smtClean="0">
                <a:solidFill>
                  <a:srgbClr val="FF0000"/>
                </a:solidFill>
              </a:rPr>
              <a:t>HW Pg.101/ #1-9</a:t>
            </a:r>
          </a:p>
          <a:p>
            <a:endParaRPr lang="en-US" b="1" dirty="0">
              <a:solidFill>
                <a:srgbClr val="FF0000"/>
              </a:solidFill>
            </a:endParaRPr>
          </a:p>
          <a:p>
            <a:endParaRPr lang="en-US" dirty="0">
              <a:solidFill>
                <a:srgbClr val="FF0000"/>
              </a:solidFill>
            </a:endParaRPr>
          </a:p>
        </p:txBody>
      </p:sp>
      <p:pic>
        <p:nvPicPr>
          <p:cNvPr id="4" name="Picture 2" descr="C:\Users\dstarbu\AppData\Local\Microsoft\Windows\Temporary Internet Files\Content.IE5\GXCNT3Q0\MC90028898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4191000"/>
            <a:ext cx="3864837" cy="1817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88575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lstStyle/>
          <a:p>
            <a:r>
              <a:rPr lang="en-US" b="1" dirty="0" smtClean="0">
                <a:solidFill>
                  <a:srgbClr val="FF0000"/>
                </a:solidFill>
              </a:rPr>
              <a:t>HW DUE:  </a:t>
            </a:r>
            <a:r>
              <a:rPr lang="en-US" b="1" dirty="0">
                <a:solidFill>
                  <a:srgbClr val="FF0000"/>
                </a:solidFill>
              </a:rPr>
              <a:t>Pg.101/ #</a:t>
            </a:r>
            <a:r>
              <a:rPr lang="en-US" b="1" dirty="0" smtClean="0">
                <a:solidFill>
                  <a:srgbClr val="FF0000"/>
                </a:solidFill>
              </a:rPr>
              <a:t>1-9</a:t>
            </a:r>
          </a:p>
          <a:p>
            <a:r>
              <a:rPr lang="en-US" b="1" dirty="0" smtClean="0">
                <a:solidFill>
                  <a:schemeClr val="bg2">
                    <a:lumMod val="25000"/>
                  </a:schemeClr>
                </a:solidFill>
              </a:rPr>
              <a:t>In Class: Pg. 102/ #10-12</a:t>
            </a:r>
          </a:p>
          <a:p>
            <a:r>
              <a:rPr lang="en-US" b="1" dirty="0" smtClean="0">
                <a:solidFill>
                  <a:srgbClr val="FF0000"/>
                </a:solidFill>
              </a:rPr>
              <a:t>HW: Pg. 102/ #12 c, d Max Profit </a:t>
            </a:r>
            <a:r>
              <a:rPr lang="en-US" b="1" dirty="0" err="1" smtClean="0">
                <a:solidFill>
                  <a:srgbClr val="FF0000"/>
                </a:solidFill>
              </a:rPr>
              <a:t>sSOLVE</a:t>
            </a:r>
            <a:endParaRPr lang="en-US" b="1" dirty="0" smtClean="0">
              <a:solidFill>
                <a:srgbClr val="FF0000"/>
              </a:solidFill>
            </a:endParaRPr>
          </a:p>
          <a:p>
            <a:r>
              <a:rPr lang="en-US" b="1" dirty="0" smtClean="0">
                <a:solidFill>
                  <a:srgbClr val="FF0000"/>
                </a:solidFill>
              </a:rPr>
              <a:t>Make-Up Work and Test Corrections DUE FRIDAY</a:t>
            </a:r>
          </a:p>
          <a:p>
            <a:endParaRPr lang="en-US" b="1" dirty="0">
              <a:solidFill>
                <a:schemeClr val="bg2">
                  <a:lumMod val="25000"/>
                </a:schemeClr>
              </a:solidFill>
            </a:endParaRPr>
          </a:p>
          <a:p>
            <a:endParaRPr lang="en-US" dirty="0"/>
          </a:p>
        </p:txBody>
      </p:sp>
      <p:pic>
        <p:nvPicPr>
          <p:cNvPr id="1026" name="Picture 2" descr="C:\Users\dstarbu\AppData\Local\Microsoft\Windows\Temporary Internet Files\Content.IE5\2PUEW0UN\MC90007879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4078857"/>
            <a:ext cx="2438400" cy="275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83275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a:xfrm>
            <a:off x="228600" y="1600200"/>
            <a:ext cx="8686800" cy="4525963"/>
          </a:xfrm>
        </p:spPr>
        <p:txBody>
          <a:bodyPr/>
          <a:lstStyle/>
          <a:p>
            <a:r>
              <a:rPr lang="en-US" b="1" dirty="0" smtClean="0">
                <a:solidFill>
                  <a:srgbClr val="FF0000"/>
                </a:solidFill>
              </a:rPr>
              <a:t>HW: </a:t>
            </a:r>
            <a:r>
              <a:rPr lang="en-US" b="1" dirty="0">
                <a:solidFill>
                  <a:srgbClr val="FF0000"/>
                </a:solidFill>
              </a:rPr>
              <a:t>Pg.101/ #</a:t>
            </a:r>
            <a:r>
              <a:rPr lang="en-US" b="1" dirty="0" smtClean="0">
                <a:solidFill>
                  <a:srgbClr val="FF0000"/>
                </a:solidFill>
              </a:rPr>
              <a:t>1-9; Pg. 102/ #12 c, d Max Profit SOLVE</a:t>
            </a:r>
          </a:p>
          <a:p>
            <a:r>
              <a:rPr lang="en-US" b="1" dirty="0" smtClean="0">
                <a:solidFill>
                  <a:schemeClr val="bg2">
                    <a:lumMod val="10000"/>
                  </a:schemeClr>
                </a:solidFill>
              </a:rPr>
              <a:t>Group Assessment</a:t>
            </a:r>
          </a:p>
          <a:p>
            <a:r>
              <a:rPr lang="en-US" b="1" dirty="0" smtClean="0">
                <a:solidFill>
                  <a:schemeClr val="bg2">
                    <a:lumMod val="10000"/>
                  </a:schemeClr>
                </a:solidFill>
              </a:rPr>
              <a:t>Each group member will have all components and solutions for problem in CW section of 3-ring binder</a:t>
            </a:r>
          </a:p>
          <a:p>
            <a:r>
              <a:rPr lang="en-US" b="1" dirty="0" smtClean="0">
                <a:solidFill>
                  <a:schemeClr val="bg2">
                    <a:lumMod val="10000"/>
                  </a:schemeClr>
                </a:solidFill>
              </a:rPr>
              <a:t>Each group completes 1 poster</a:t>
            </a:r>
          </a:p>
          <a:p>
            <a:endParaRPr lang="en-US" dirty="0"/>
          </a:p>
        </p:txBody>
      </p:sp>
      <p:pic>
        <p:nvPicPr>
          <p:cNvPr id="1026" name="Picture 2" descr="C:\Users\dstarbu\AppData\Local\Microsoft\Windows\Temporary Internet Files\Content.IE5\AECW5UFU\MC90023135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4419600"/>
            <a:ext cx="2147180" cy="222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21252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solidFill>
              </a:rPr>
              <a:t>Financial Algebra – Per. 5</a:t>
            </a:r>
          </a:p>
        </p:txBody>
      </p:sp>
      <p:sp>
        <p:nvSpPr>
          <p:cNvPr id="3" name="Content Placeholder 2"/>
          <p:cNvSpPr>
            <a:spLocks noGrp="1"/>
          </p:cNvSpPr>
          <p:nvPr>
            <p:ph idx="1"/>
          </p:nvPr>
        </p:nvSpPr>
        <p:spPr>
          <a:xfrm>
            <a:off x="152400" y="1066800"/>
            <a:ext cx="8991600" cy="5791200"/>
          </a:xfrm>
        </p:spPr>
        <p:txBody>
          <a:bodyPr/>
          <a:lstStyle/>
          <a:p>
            <a:r>
              <a:rPr lang="en-US" dirty="0" smtClean="0"/>
              <a:t>Each INDIVIDUAL CW and each GROUP POSTER should have the following:</a:t>
            </a:r>
          </a:p>
          <a:p>
            <a:pPr lvl="1"/>
            <a:r>
              <a:rPr lang="en-US" dirty="0" smtClean="0">
                <a:solidFill>
                  <a:schemeClr val="tx2">
                    <a:lumMod val="50000"/>
                  </a:schemeClr>
                </a:solidFill>
              </a:rPr>
              <a:t>Calculated </a:t>
            </a:r>
            <a:r>
              <a:rPr lang="en-US" b="1" u="sng" dirty="0" smtClean="0">
                <a:solidFill>
                  <a:schemeClr val="tx2">
                    <a:lumMod val="50000"/>
                  </a:schemeClr>
                </a:solidFill>
              </a:rPr>
              <a:t>PROFIT EQUATION</a:t>
            </a:r>
          </a:p>
          <a:p>
            <a:pPr lvl="1"/>
            <a:r>
              <a:rPr lang="en-US" b="1" u="sng" dirty="0" smtClean="0">
                <a:solidFill>
                  <a:schemeClr val="tx2">
                    <a:lumMod val="50000"/>
                  </a:schemeClr>
                </a:solidFill>
              </a:rPr>
              <a:t>TABLE</a:t>
            </a:r>
            <a:r>
              <a:rPr lang="en-US" dirty="0" smtClean="0">
                <a:solidFill>
                  <a:schemeClr val="tx2">
                    <a:lumMod val="50000"/>
                  </a:schemeClr>
                </a:solidFill>
              </a:rPr>
              <a:t> for E, R, and P Equations</a:t>
            </a:r>
          </a:p>
          <a:p>
            <a:pPr lvl="1"/>
            <a:r>
              <a:rPr lang="en-US" b="1" u="sng" dirty="0" smtClean="0">
                <a:solidFill>
                  <a:schemeClr val="tx2">
                    <a:lumMod val="50000"/>
                  </a:schemeClr>
                </a:solidFill>
              </a:rPr>
              <a:t>GRAPH</a:t>
            </a:r>
            <a:r>
              <a:rPr lang="en-US" dirty="0" smtClean="0">
                <a:solidFill>
                  <a:schemeClr val="tx2">
                    <a:lumMod val="50000"/>
                  </a:schemeClr>
                </a:solidFill>
              </a:rPr>
              <a:t> of E, R and P Equations</a:t>
            </a:r>
          </a:p>
          <a:p>
            <a:pPr lvl="1"/>
            <a:r>
              <a:rPr lang="en-US" b="1" u="sng" dirty="0" smtClean="0">
                <a:solidFill>
                  <a:schemeClr val="tx2">
                    <a:lumMod val="50000"/>
                  </a:schemeClr>
                </a:solidFill>
              </a:rPr>
              <a:t>Break Even </a:t>
            </a:r>
            <a:r>
              <a:rPr lang="en-US" dirty="0" smtClean="0">
                <a:solidFill>
                  <a:schemeClr val="tx2">
                    <a:lumMod val="50000"/>
                  </a:schemeClr>
                </a:solidFill>
              </a:rPr>
              <a:t>points LABELED on graph and CALCULATED by SOLVING, showing ALL work</a:t>
            </a:r>
          </a:p>
          <a:p>
            <a:pPr lvl="1"/>
            <a:r>
              <a:rPr lang="en-US" b="1" u="sng" dirty="0" smtClean="0">
                <a:solidFill>
                  <a:schemeClr val="tx2">
                    <a:lumMod val="50000"/>
                  </a:schemeClr>
                </a:solidFill>
              </a:rPr>
              <a:t>MAX REVENUE </a:t>
            </a:r>
            <a:r>
              <a:rPr lang="en-US" dirty="0" smtClean="0">
                <a:solidFill>
                  <a:schemeClr val="tx2">
                    <a:lumMod val="50000"/>
                  </a:schemeClr>
                </a:solidFill>
              </a:rPr>
              <a:t>Labeled on GRAPH</a:t>
            </a:r>
          </a:p>
          <a:p>
            <a:pPr lvl="1"/>
            <a:r>
              <a:rPr lang="en-US" b="1" u="sng" dirty="0" smtClean="0">
                <a:solidFill>
                  <a:schemeClr val="tx2">
                    <a:lumMod val="50000"/>
                  </a:schemeClr>
                </a:solidFill>
              </a:rPr>
              <a:t>MAX PROFIT </a:t>
            </a:r>
            <a:r>
              <a:rPr lang="en-US" dirty="0" smtClean="0">
                <a:solidFill>
                  <a:schemeClr val="tx2">
                    <a:lumMod val="50000"/>
                  </a:schemeClr>
                </a:solidFill>
              </a:rPr>
              <a:t>point </a:t>
            </a:r>
            <a:r>
              <a:rPr lang="en-US" dirty="0">
                <a:solidFill>
                  <a:schemeClr val="tx2">
                    <a:lumMod val="50000"/>
                  </a:schemeClr>
                </a:solidFill>
              </a:rPr>
              <a:t>LABELED on graph and CALCULATED by SOLVING, showing ALL </a:t>
            </a:r>
            <a:r>
              <a:rPr lang="en-US" dirty="0" smtClean="0">
                <a:solidFill>
                  <a:schemeClr val="tx2">
                    <a:lumMod val="50000"/>
                  </a:schemeClr>
                </a:solidFill>
              </a:rPr>
              <a:t>work</a:t>
            </a:r>
          </a:p>
          <a:p>
            <a:pPr lvl="1"/>
            <a:r>
              <a:rPr lang="en-US" b="1" u="sng" dirty="0" smtClean="0">
                <a:solidFill>
                  <a:schemeClr val="tx2">
                    <a:lumMod val="50000"/>
                  </a:schemeClr>
                </a:solidFill>
              </a:rPr>
              <a:t>Summary paragraph </a:t>
            </a:r>
            <a:r>
              <a:rPr lang="en-US" dirty="0" smtClean="0">
                <a:solidFill>
                  <a:schemeClr val="tx2">
                    <a:lumMod val="50000"/>
                  </a:schemeClr>
                </a:solidFill>
              </a:rPr>
              <a:t>explaining all solutions</a:t>
            </a:r>
          </a:p>
          <a:p>
            <a:endParaRPr lang="en-US" dirty="0"/>
          </a:p>
        </p:txBody>
      </p:sp>
      <p:pic>
        <p:nvPicPr>
          <p:cNvPr id="4" name="Picture 3" descr="C:\Users\dstarbu\AppData\Local\Microsoft\Windows\Temporary Internet Files\Content.IE5\GXCNT3Q0\MC90023718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676400"/>
            <a:ext cx="2187921" cy="1975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0170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lstStyle/>
          <a:p>
            <a:r>
              <a:rPr lang="en-US" dirty="0" smtClean="0"/>
              <a:t>Financial Algebra</a:t>
            </a:r>
            <a:endParaRPr lang="en-US" dirty="0"/>
          </a:p>
        </p:txBody>
      </p:sp>
      <p:sp>
        <p:nvSpPr>
          <p:cNvPr id="3" name="Content Placeholder 2"/>
          <p:cNvSpPr>
            <a:spLocks noGrp="1"/>
          </p:cNvSpPr>
          <p:nvPr>
            <p:ph sz="quarter" idx="1"/>
          </p:nvPr>
        </p:nvSpPr>
        <p:spPr/>
        <p:txBody>
          <a:bodyPr>
            <a:normAutofit/>
          </a:bodyPr>
          <a:lstStyle/>
          <a:p>
            <a:r>
              <a:rPr lang="en-US" sz="3200" b="1" dirty="0" smtClean="0">
                <a:solidFill>
                  <a:srgbClr val="C00000"/>
                </a:solidFill>
              </a:rPr>
              <a:t>HW Due: HW Sheet #1 Practice with </a:t>
            </a:r>
            <a:r>
              <a:rPr lang="en-US" sz="3200" b="1" dirty="0" err="1" smtClean="0">
                <a:solidFill>
                  <a:srgbClr val="C00000"/>
                </a:solidFill>
              </a:rPr>
              <a:t>Percents</a:t>
            </a:r>
            <a:endParaRPr lang="en-US" sz="3200" b="1" dirty="0" smtClean="0">
              <a:solidFill>
                <a:srgbClr val="C00000"/>
              </a:solidFill>
            </a:endParaRPr>
          </a:p>
          <a:p>
            <a:r>
              <a:rPr lang="en-US" b="1" dirty="0" smtClean="0">
                <a:solidFill>
                  <a:schemeClr val="accent1">
                    <a:lumMod val="50000"/>
                  </a:schemeClr>
                </a:solidFill>
              </a:rPr>
              <a:t>Books</a:t>
            </a:r>
            <a:endParaRPr lang="en-US" sz="3200" b="1" dirty="0" smtClean="0">
              <a:solidFill>
                <a:schemeClr val="accent1">
                  <a:lumMod val="50000"/>
                </a:schemeClr>
              </a:solidFill>
            </a:endParaRPr>
          </a:p>
          <a:p>
            <a:r>
              <a:rPr lang="en-US" sz="3200" b="1" dirty="0" smtClean="0"/>
              <a:t>Binder Check TODAY</a:t>
            </a:r>
          </a:p>
          <a:p>
            <a:pPr lvl="1">
              <a:buFont typeface="Arial" pitchFamily="34" charset="0"/>
              <a:buChar char="•"/>
            </a:pPr>
            <a:r>
              <a:rPr lang="en-US" sz="2000" b="1" dirty="0" smtClean="0"/>
              <a:t>Your course binder should have dividers for :</a:t>
            </a:r>
          </a:p>
          <a:p>
            <a:pPr lvl="2"/>
            <a:r>
              <a:rPr lang="en-US" sz="2000" b="1" dirty="0" smtClean="0"/>
              <a:t>CLASSWORK, HOMEWORK, NOTES, TESTS-QUIZ-ASSESSMENT</a:t>
            </a:r>
          </a:p>
          <a:p>
            <a:pPr marL="685800" lvl="2" indent="-342900">
              <a:buFont typeface="Wingdings" pitchFamily="2" charset="2"/>
              <a:buChar char="§"/>
            </a:pPr>
            <a:r>
              <a:rPr lang="en-US" sz="2000" b="1" dirty="0" smtClean="0"/>
              <a:t>Page 1 – Course Syllabus</a:t>
            </a:r>
          </a:p>
          <a:p>
            <a:pPr marL="685800" lvl="2" indent="-342900">
              <a:buFont typeface="Wingdings" pitchFamily="2" charset="2"/>
              <a:buChar char="§"/>
            </a:pPr>
            <a:r>
              <a:rPr lang="en-US" sz="2000" b="1" dirty="0" smtClean="0"/>
              <a:t>All Classwork and Objectives to date in CW Section</a:t>
            </a:r>
          </a:p>
        </p:txBody>
      </p:sp>
      <p:pic>
        <p:nvPicPr>
          <p:cNvPr id="6146" name="Picture 2" descr="C:\Users\dstarbu\AppData\Local\Microsoft\Windows\Temporary Internet Files\Content.IE5\CMI2UCKP\MC9003407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4728057"/>
            <a:ext cx="3200400" cy="2136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40795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solidFill>
              </a:rPr>
              <a:t>Financial Algebra – Per. 5</a:t>
            </a:r>
            <a:endParaRPr lang="en-US" dirty="0"/>
          </a:p>
        </p:txBody>
      </p:sp>
      <p:sp>
        <p:nvSpPr>
          <p:cNvPr id="3" name="Content Placeholder 2"/>
          <p:cNvSpPr>
            <a:spLocks noGrp="1"/>
          </p:cNvSpPr>
          <p:nvPr>
            <p:ph idx="1"/>
          </p:nvPr>
        </p:nvSpPr>
        <p:spPr/>
        <p:txBody>
          <a:bodyPr/>
          <a:lstStyle/>
          <a:p>
            <a:r>
              <a:rPr lang="en-US" dirty="0" smtClean="0"/>
              <a:t>Notes – Vertex Form of Quadratic</a:t>
            </a:r>
          </a:p>
          <a:p>
            <a:pPr lvl="1">
              <a:buFont typeface="Courier New" pitchFamily="49" charset="0"/>
              <a:buChar char="o"/>
            </a:pPr>
            <a:r>
              <a:rPr lang="en-US" dirty="0"/>
              <a:t>y</a:t>
            </a:r>
            <a:r>
              <a:rPr lang="en-US" dirty="0" smtClean="0"/>
              <a:t> = a(x - h)</a:t>
            </a:r>
            <a:r>
              <a:rPr lang="en-US" baseline="30000" dirty="0" smtClean="0"/>
              <a:t>2</a:t>
            </a:r>
            <a:r>
              <a:rPr lang="en-US" dirty="0" smtClean="0"/>
              <a:t> + k</a:t>
            </a:r>
          </a:p>
          <a:p>
            <a:r>
              <a:rPr lang="en-US" dirty="0" smtClean="0"/>
              <a:t>Finding value of (a)</a:t>
            </a:r>
          </a:p>
          <a:p>
            <a:r>
              <a:rPr lang="en-US" dirty="0" smtClean="0"/>
              <a:t>Writing equations for R, E and P from graph and table</a:t>
            </a:r>
          </a:p>
          <a:p>
            <a:r>
              <a:rPr lang="en-US" dirty="0" smtClean="0"/>
              <a:t>In Class: Pg. 106/ #1-9</a:t>
            </a:r>
            <a:endParaRPr lang="en-US" dirty="0"/>
          </a:p>
        </p:txBody>
      </p:sp>
      <p:pic>
        <p:nvPicPr>
          <p:cNvPr id="1027" name="Picture 3" descr="C:\Users\dstarbu\AppData\Local\Microsoft\Windows\Temporary Internet Files\Content.IE5\AECW5UFU\MC900432375[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962400"/>
            <a:ext cx="2881570" cy="2733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10168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Find your NEW ASSIGNED SEAT</a:t>
            </a:r>
          </a:p>
          <a:p>
            <a:r>
              <a:rPr lang="en-US" dirty="0" smtClean="0"/>
              <a:t>Test Corrections</a:t>
            </a:r>
          </a:p>
          <a:p>
            <a:pPr lvl="1"/>
            <a:r>
              <a:rPr lang="en-US" dirty="0" smtClean="0"/>
              <a:t>Test Corrections Guidelines in TQA section of binder</a:t>
            </a:r>
          </a:p>
          <a:p>
            <a:pPr lvl="1"/>
            <a:r>
              <a:rPr lang="en-US" dirty="0" smtClean="0"/>
              <a:t>Test Corrections due WEDNESDAY FEBRUARY 20 </a:t>
            </a:r>
            <a:r>
              <a:rPr lang="en-US" b="1" u="sng" dirty="0" smtClean="0"/>
              <a:t>No Exceptions!</a:t>
            </a:r>
          </a:p>
          <a:p>
            <a:pPr marL="457200" lvl="1" indent="-457200">
              <a:buFont typeface="Arial" pitchFamily="34" charset="0"/>
              <a:buChar char="•"/>
            </a:pPr>
            <a:r>
              <a:rPr lang="en-US" sz="3200" dirty="0" smtClean="0"/>
              <a:t>Pg. 106/ #1-9 </a:t>
            </a:r>
            <a:endParaRPr lang="en-US" sz="3200" dirty="0"/>
          </a:p>
        </p:txBody>
      </p:sp>
      <p:pic>
        <p:nvPicPr>
          <p:cNvPr id="1027" name="Picture 3" descr="C:\Users\dstarbu\AppData\Local\Microsoft\Windows\Temporary Internet Files\Content.IE5\GXCNT3Q0\MM900178141[1].gif"/>
          <p:cNvPicPr>
            <a:picLocks noChangeAspect="1" noChangeArrowheads="1" noCrop="1"/>
          </p:cNvPicPr>
          <p:nvPr/>
        </p:nvPicPr>
        <p:blipFill>
          <a:blip>
            <a:extLst>
              <a:ext uri="{28A0092B-C50C-407E-A947-70E740481C1C}">
                <a14:useLocalDpi xmlns:a14="http://schemas.microsoft.com/office/drawing/2010/main" val="0"/>
              </a:ext>
            </a:extLst>
          </a:blip>
          <a:srcRect/>
          <a:stretch>
            <a:fillRect/>
          </a:stretch>
        </p:blipFill>
        <p:spPr bwMode="auto">
          <a:xfrm>
            <a:off x="5029200" y="4038600"/>
            <a:ext cx="2438400" cy="2682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19237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0" y="3686048"/>
            <a:ext cx="3422970" cy="3171952"/>
          </a:xfrm>
          <a:prstGeom prst="rect">
            <a:avLst/>
          </a:prstGeom>
        </p:spPr>
      </p:pic>
      <p:sp>
        <p:nvSpPr>
          <p:cNvPr id="2" name="Title 1"/>
          <p:cNvSpPr>
            <a:spLocks noGrp="1"/>
          </p:cNvSpPr>
          <p:nvPr>
            <p:ph type="title"/>
          </p:nvPr>
        </p:nvSpPr>
        <p:spPr/>
        <p:txBody>
          <a:bodyPr/>
          <a:lstStyle/>
          <a:p>
            <a:r>
              <a:rPr lang="en-US" dirty="0"/>
              <a:t>Financial Algebra</a:t>
            </a:r>
          </a:p>
        </p:txBody>
      </p:sp>
      <p:sp>
        <p:nvSpPr>
          <p:cNvPr id="3" name="Content Placeholder 2"/>
          <p:cNvSpPr>
            <a:spLocks noGrp="1"/>
          </p:cNvSpPr>
          <p:nvPr>
            <p:ph idx="1"/>
          </p:nvPr>
        </p:nvSpPr>
        <p:spPr/>
        <p:txBody>
          <a:bodyPr/>
          <a:lstStyle/>
          <a:p>
            <a:r>
              <a:rPr lang="en-US" b="1" dirty="0" smtClean="0">
                <a:solidFill>
                  <a:srgbClr val="C00000"/>
                </a:solidFill>
              </a:rPr>
              <a:t>HW Due: </a:t>
            </a:r>
            <a:r>
              <a:rPr lang="en-US" b="1" dirty="0">
                <a:solidFill>
                  <a:srgbClr val="C00000"/>
                </a:solidFill>
              </a:rPr>
              <a:t>Pg. 135/ #</a:t>
            </a:r>
            <a:r>
              <a:rPr lang="en-US" b="1" dirty="0" smtClean="0">
                <a:solidFill>
                  <a:srgbClr val="C00000"/>
                </a:solidFill>
              </a:rPr>
              <a:t>8</a:t>
            </a:r>
          </a:p>
          <a:p>
            <a:r>
              <a:rPr lang="en-US" b="1" dirty="0" smtClean="0">
                <a:solidFill>
                  <a:srgbClr val="002060"/>
                </a:solidFill>
              </a:rPr>
              <a:t>NOTES: Interest and Exponential Growth</a:t>
            </a:r>
          </a:p>
          <a:p>
            <a:r>
              <a:rPr lang="en-US" b="1" dirty="0" smtClean="0">
                <a:solidFill>
                  <a:schemeClr val="accent3">
                    <a:lumMod val="50000"/>
                  </a:schemeClr>
                </a:solidFill>
              </a:rPr>
              <a:t>Complete Q. #9,10 Pg. 136 with your group</a:t>
            </a:r>
          </a:p>
          <a:p>
            <a:r>
              <a:rPr lang="en-US" b="1" dirty="0" smtClean="0">
                <a:solidFill>
                  <a:schemeClr val="accent3">
                    <a:lumMod val="50000"/>
                  </a:schemeClr>
                </a:solidFill>
              </a:rPr>
              <a:t>Solving Using: </a:t>
            </a:r>
            <a:r>
              <a:rPr lang="en-US" b="1" dirty="0" smtClean="0">
                <a:solidFill>
                  <a:schemeClr val="bg2">
                    <a:lumMod val="10000"/>
                  </a:schemeClr>
                </a:solidFill>
              </a:rPr>
              <a:t>I = PRT, #11, 12, 13</a:t>
            </a:r>
          </a:p>
          <a:p>
            <a:r>
              <a:rPr lang="en-US" b="1" dirty="0" smtClean="0">
                <a:solidFill>
                  <a:srgbClr val="C00000"/>
                </a:solidFill>
              </a:rPr>
              <a:t>HW: Pg. 136/ #14, 16, 17</a:t>
            </a:r>
          </a:p>
          <a:p>
            <a:pPr marL="0" indent="0">
              <a:buNone/>
            </a:pPr>
            <a:endParaRPr lang="en-US" b="1" dirty="0">
              <a:solidFill>
                <a:schemeClr val="bg2">
                  <a:lumMod val="10000"/>
                </a:schemeClr>
              </a:solidFill>
            </a:endParaRPr>
          </a:p>
          <a:p>
            <a:endParaRPr lang="en-US" dirty="0"/>
          </a:p>
        </p:txBody>
      </p:sp>
    </p:spTree>
    <p:extLst>
      <p:ext uri="{BB962C8B-B14F-4D97-AF65-F5344CB8AC3E}">
        <p14:creationId xmlns:p14="http://schemas.microsoft.com/office/powerpoint/2010/main" val="56475642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b="1" dirty="0">
                <a:solidFill>
                  <a:srgbClr val="002060"/>
                </a:solidFill>
              </a:rPr>
              <a:t>NOTES: Interest and Exponential Growth</a:t>
            </a:r>
          </a:p>
          <a:p>
            <a:r>
              <a:rPr lang="en-US" b="1" dirty="0">
                <a:solidFill>
                  <a:schemeClr val="accent3">
                    <a:lumMod val="50000"/>
                  </a:schemeClr>
                </a:solidFill>
              </a:rPr>
              <a:t>Complete Q. #9,10 Pg. 136 with your group</a:t>
            </a:r>
          </a:p>
          <a:p>
            <a:r>
              <a:rPr lang="en-US" b="1" dirty="0">
                <a:solidFill>
                  <a:schemeClr val="accent3">
                    <a:lumMod val="50000"/>
                  </a:schemeClr>
                </a:solidFill>
              </a:rPr>
              <a:t>Solving Using: </a:t>
            </a:r>
            <a:r>
              <a:rPr lang="en-US" b="1" dirty="0">
                <a:solidFill>
                  <a:schemeClr val="bg2">
                    <a:lumMod val="10000"/>
                  </a:schemeClr>
                </a:solidFill>
              </a:rPr>
              <a:t>I = PRT, #11, 12, 13</a:t>
            </a:r>
          </a:p>
          <a:p>
            <a:r>
              <a:rPr lang="en-US" b="1" dirty="0">
                <a:solidFill>
                  <a:srgbClr val="C00000"/>
                </a:solidFill>
              </a:rPr>
              <a:t>HW: Pg. 136/ #14, 16, 17</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3429000"/>
            <a:ext cx="3422970" cy="3171952"/>
          </a:xfrm>
          <a:prstGeom prst="rect">
            <a:avLst/>
          </a:prstGeom>
        </p:spPr>
      </p:pic>
    </p:spTree>
    <p:extLst>
      <p:ext uri="{BB962C8B-B14F-4D97-AF65-F5344CB8AC3E}">
        <p14:creationId xmlns:p14="http://schemas.microsoft.com/office/powerpoint/2010/main" val="84938144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 Understanding….</a:t>
            </a:r>
            <a:endParaRPr lang="en-US" dirty="0"/>
          </a:p>
        </p:txBody>
      </p:sp>
      <p:sp>
        <p:nvSpPr>
          <p:cNvPr id="3" name="Content Placeholder 2"/>
          <p:cNvSpPr>
            <a:spLocks noGrp="1"/>
          </p:cNvSpPr>
          <p:nvPr>
            <p:ph idx="1"/>
          </p:nvPr>
        </p:nvSpPr>
        <p:spPr/>
        <p:txBody>
          <a:bodyPr/>
          <a:lstStyle/>
          <a:p>
            <a:r>
              <a:rPr lang="en-US" dirty="0" smtClean="0"/>
              <a:t>Permit Slips – April 17</a:t>
            </a:r>
          </a:p>
          <a:p>
            <a:r>
              <a:rPr lang="en-US" dirty="0" smtClean="0"/>
              <a:t>Complete the CHECKS FOR UNDERSTANDING on Pg. 145, 146</a:t>
            </a:r>
          </a:p>
          <a:p>
            <a:r>
              <a:rPr lang="en-US" b="1" dirty="0" smtClean="0">
                <a:solidFill>
                  <a:schemeClr val="accent6">
                    <a:lumMod val="50000"/>
                  </a:schemeClr>
                </a:solidFill>
              </a:rPr>
              <a:t>NOTES: Annual Percentage YIELD</a:t>
            </a:r>
          </a:p>
          <a:p>
            <a:r>
              <a:rPr lang="en-US" b="1" dirty="0" smtClean="0">
                <a:solidFill>
                  <a:srgbClr val="C00000"/>
                </a:solidFill>
              </a:rPr>
              <a:t>HW: Pg. 148/ #2-11</a:t>
            </a:r>
          </a:p>
          <a:p>
            <a:r>
              <a:rPr lang="en-US" sz="4400" b="1" u="sng" dirty="0" smtClean="0">
                <a:solidFill>
                  <a:srgbClr val="165E22"/>
                </a:solidFill>
              </a:rPr>
              <a:t>Quiz WEDNESDAY</a:t>
            </a:r>
          </a:p>
          <a:p>
            <a:pPr marL="0" indent="0">
              <a:buNone/>
            </a:pPr>
            <a:endParaRPr lang="en-US" b="1" dirty="0" smtClean="0">
              <a:solidFill>
                <a:srgbClr val="C00000"/>
              </a:solidFill>
            </a:endParaRPr>
          </a:p>
          <a:p>
            <a:endParaRPr lang="en-US" b="1" dirty="0">
              <a:solidFill>
                <a:srgbClr val="C00000"/>
              </a:solidFill>
            </a:endParaRPr>
          </a:p>
        </p:txBody>
      </p:sp>
      <p:pic>
        <p:nvPicPr>
          <p:cNvPr id="2050" name="Picture 2" descr="C:\Users\dstarbu\AppData\Local\Microsoft\Windows\Temporary Internet Files\Content.IE5\AECW5UFU\MC90005487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393" y="3886200"/>
            <a:ext cx="3617114" cy="2292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77111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Find your ASSIGNED SEAT</a:t>
            </a:r>
          </a:p>
          <a:p>
            <a:r>
              <a:rPr lang="en-US" dirty="0" smtClean="0"/>
              <a:t>ALL group members complete the assignment on your desktop in the CW section of your 3-ring binder.</a:t>
            </a:r>
          </a:p>
          <a:p>
            <a:r>
              <a:rPr lang="en-US" dirty="0" smtClean="0"/>
              <a:t>Complete ONE (1) copy of your task with ALL group names, due at end of period.</a:t>
            </a:r>
          </a:p>
          <a:p>
            <a:r>
              <a:rPr lang="en-US" b="1" dirty="0" smtClean="0">
                <a:solidFill>
                  <a:srgbClr val="C00000"/>
                </a:solidFill>
              </a:rPr>
              <a:t>HW DUE WEDNESDAY: </a:t>
            </a:r>
            <a:r>
              <a:rPr lang="en-US" b="1" dirty="0">
                <a:solidFill>
                  <a:srgbClr val="C00000"/>
                </a:solidFill>
              </a:rPr>
              <a:t>Pg. 148/ #</a:t>
            </a:r>
            <a:r>
              <a:rPr lang="en-US" b="1" dirty="0" smtClean="0">
                <a:solidFill>
                  <a:srgbClr val="C00000"/>
                </a:solidFill>
              </a:rPr>
              <a:t>2-11</a:t>
            </a:r>
          </a:p>
          <a:p>
            <a:r>
              <a:rPr lang="en-US" b="1" u="sng" dirty="0">
                <a:solidFill>
                  <a:srgbClr val="165E22"/>
                </a:solidFill>
              </a:rPr>
              <a:t>Quiz WEDNESDAY</a:t>
            </a:r>
          </a:p>
          <a:p>
            <a:endParaRPr lang="en-US" b="1" dirty="0">
              <a:solidFill>
                <a:srgbClr val="C00000"/>
              </a:solidFill>
            </a:endParaRPr>
          </a:p>
          <a:p>
            <a:endParaRPr lang="en-US" dirty="0"/>
          </a:p>
        </p:txBody>
      </p:sp>
      <p:pic>
        <p:nvPicPr>
          <p:cNvPr id="4" name="Picture 2" descr="C:\Users\dstarbu\AppData\Local\Microsoft\Windows\Temporary Internet Files\Content.IE5\AECW5UFU\MC90005487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10645" y="5318420"/>
            <a:ext cx="2428702" cy="15395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dstarbu\AppData\Local\Microsoft\Windows\Temporary Internet Files\Content.IE5\AECW5UFU\MC90005487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8673" y="5318420"/>
            <a:ext cx="2428702" cy="1539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24204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starbu\AppData\Local\Microsoft\Windows\Temporary Internet Files\Content.IE5\AECW5UFU\MC90029572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4734723"/>
            <a:ext cx="3657600" cy="22584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Guest Speakers</a:t>
            </a:r>
            <a:endParaRPr lang="en-US" dirty="0"/>
          </a:p>
        </p:txBody>
      </p:sp>
      <p:sp>
        <p:nvSpPr>
          <p:cNvPr id="3" name="Content Placeholder 2"/>
          <p:cNvSpPr>
            <a:spLocks noGrp="1"/>
          </p:cNvSpPr>
          <p:nvPr>
            <p:ph idx="1"/>
          </p:nvPr>
        </p:nvSpPr>
        <p:spPr>
          <a:xfrm>
            <a:off x="304800" y="1305417"/>
            <a:ext cx="8229600" cy="3952383"/>
          </a:xfrm>
        </p:spPr>
        <p:txBody>
          <a:bodyPr>
            <a:normAutofit fontScale="92500" lnSpcReduction="10000"/>
          </a:bodyPr>
          <a:lstStyle/>
          <a:p>
            <a:r>
              <a:rPr lang="en-US" dirty="0" smtClean="0"/>
              <a:t>S-T-A-R</a:t>
            </a:r>
          </a:p>
          <a:p>
            <a:pPr lvl="1"/>
            <a:r>
              <a:rPr lang="en-US" dirty="0" smtClean="0"/>
              <a:t>Sit Up and Listen ATTENTIVELY</a:t>
            </a:r>
          </a:p>
          <a:p>
            <a:pPr lvl="1"/>
            <a:r>
              <a:rPr lang="en-US" dirty="0" smtClean="0"/>
              <a:t>Take NOTES</a:t>
            </a:r>
          </a:p>
          <a:p>
            <a:pPr lvl="1"/>
            <a:r>
              <a:rPr lang="en-US" dirty="0" smtClean="0"/>
              <a:t>Respond and Ask </a:t>
            </a:r>
            <a:r>
              <a:rPr lang="en-US" u="sng" dirty="0" smtClean="0"/>
              <a:t>INTELLIGENT</a:t>
            </a:r>
            <a:r>
              <a:rPr lang="en-US" dirty="0" smtClean="0"/>
              <a:t> questions</a:t>
            </a:r>
          </a:p>
          <a:p>
            <a:pPr lvl="1"/>
            <a:r>
              <a:rPr lang="en-US" dirty="0" smtClean="0"/>
              <a:t>REFLCET on the presentation</a:t>
            </a:r>
          </a:p>
          <a:p>
            <a:r>
              <a:rPr lang="en-US" dirty="0" smtClean="0"/>
              <a:t>HW Due MONDAY APRIL 8</a:t>
            </a:r>
            <a:r>
              <a:rPr lang="en-US" smtClean="0"/>
              <a:t>: 3 </a:t>
            </a:r>
            <a:r>
              <a:rPr lang="en-US" dirty="0" smtClean="0"/>
              <a:t>Paragraph Essay, Typed 12 Font</a:t>
            </a:r>
          </a:p>
          <a:p>
            <a:pPr lvl="1" algn="ctr"/>
            <a:r>
              <a:rPr lang="en-US" sz="3600" b="1" dirty="0" smtClean="0">
                <a:solidFill>
                  <a:srgbClr val="002060"/>
                </a:solidFill>
              </a:rPr>
              <a:t>What I Learned From Our Guest Speakers</a:t>
            </a:r>
          </a:p>
          <a:p>
            <a:pPr marL="0" indent="0">
              <a:buNone/>
            </a:pPr>
            <a:endParaRPr lang="en-US" dirty="0" smtClean="0"/>
          </a:p>
        </p:txBody>
      </p:sp>
    </p:spTree>
    <p:extLst>
      <p:ext uri="{BB962C8B-B14F-4D97-AF65-F5344CB8AC3E}">
        <p14:creationId xmlns:p14="http://schemas.microsoft.com/office/powerpoint/2010/main" val="210543719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Loans	</a:t>
            </a:r>
            <a:endParaRPr lang="en-US" dirty="0"/>
          </a:p>
        </p:txBody>
      </p:sp>
      <p:sp>
        <p:nvSpPr>
          <p:cNvPr id="3" name="Content Placeholder 2"/>
          <p:cNvSpPr>
            <a:spLocks noGrp="1"/>
          </p:cNvSpPr>
          <p:nvPr>
            <p:ph idx="1"/>
          </p:nvPr>
        </p:nvSpPr>
        <p:spPr/>
        <p:txBody>
          <a:bodyPr>
            <a:normAutofit lnSpcReduction="10000"/>
          </a:bodyPr>
          <a:lstStyle/>
          <a:p>
            <a:r>
              <a:rPr lang="en-US" dirty="0" smtClean="0"/>
              <a:t>Stella bought a new car for $22,500. She put a down payment of $3250 on the car and financed the remaining balance at an APR of 5.75%, compounded monthly. </a:t>
            </a:r>
          </a:p>
          <a:p>
            <a:r>
              <a:rPr lang="en-US" dirty="0" smtClean="0"/>
              <a:t>How much did Stella finance on her car?</a:t>
            </a:r>
          </a:p>
          <a:p>
            <a:r>
              <a:rPr lang="en-US" dirty="0" smtClean="0"/>
              <a:t>Write an equation for Stella’s car loan.</a:t>
            </a:r>
          </a:p>
          <a:p>
            <a:r>
              <a:rPr lang="en-US" dirty="0" smtClean="0"/>
              <a:t>How many months will she have to pay if her car payment is $300 each month? $400 each month?</a:t>
            </a:r>
            <a:endParaRPr lang="en-US" dirty="0"/>
          </a:p>
        </p:txBody>
      </p:sp>
      <p:pic>
        <p:nvPicPr>
          <p:cNvPr id="2050" name="Picture 2" descr="C:\Users\dstarbu\AppData\Local\Microsoft\Windows\Temporary Internet Files\Content.IE5\AECW5UFU\MC90006038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5638800"/>
            <a:ext cx="1805940" cy="1032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56433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Guest Speaker		</a:t>
            </a:r>
            <a:endParaRPr lang="en-US" dirty="0"/>
          </a:p>
        </p:txBody>
      </p:sp>
      <p:sp>
        <p:nvSpPr>
          <p:cNvPr id="3" name="Content Placeholder 2"/>
          <p:cNvSpPr>
            <a:spLocks noGrp="1"/>
          </p:cNvSpPr>
          <p:nvPr>
            <p:ph idx="1"/>
          </p:nvPr>
        </p:nvSpPr>
        <p:spPr/>
        <p:txBody>
          <a:bodyPr>
            <a:normAutofit/>
          </a:bodyPr>
          <a:lstStyle/>
          <a:p>
            <a:pPr marL="0" indent="0" algn="ctr">
              <a:buNone/>
            </a:pPr>
            <a:r>
              <a:rPr lang="en-US" sz="4800" dirty="0" err="1" smtClean="0">
                <a:solidFill>
                  <a:srgbClr val="002060"/>
                </a:solidFill>
              </a:rPr>
              <a:t>Kindra</a:t>
            </a:r>
            <a:r>
              <a:rPr lang="en-US" sz="4800" dirty="0" smtClean="0">
                <a:solidFill>
                  <a:srgbClr val="002060"/>
                </a:solidFill>
              </a:rPr>
              <a:t> Francis</a:t>
            </a:r>
          </a:p>
          <a:p>
            <a:pPr marL="0" indent="0" algn="ctr">
              <a:buNone/>
            </a:pPr>
            <a:r>
              <a:rPr lang="en-US" sz="4800" dirty="0" smtClean="0">
                <a:solidFill>
                  <a:srgbClr val="002060"/>
                </a:solidFill>
              </a:rPr>
              <a:t>Wells Fargo Banks</a:t>
            </a:r>
          </a:p>
          <a:p>
            <a:pPr marL="0" indent="0" algn="ctr">
              <a:buNone/>
            </a:pPr>
            <a:endParaRPr lang="en-US" sz="4800"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3062" y="3657600"/>
            <a:ext cx="3048000" cy="1828800"/>
          </a:xfrm>
          <a:prstGeom prst="rect">
            <a:avLst/>
          </a:prstGeom>
        </p:spPr>
      </p:pic>
    </p:spTree>
    <p:extLst>
      <p:ext uri="{BB962C8B-B14F-4D97-AF65-F5344CB8AC3E}">
        <p14:creationId xmlns:p14="http://schemas.microsoft.com/office/powerpoint/2010/main" val="2164968343"/>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starbu\AppData\Local\Microsoft\Windows\Temporary Internet Files\Content.IE5\2PUEW0UN\MP90044217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2286000"/>
            <a:ext cx="3886200" cy="34526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Financial Algebra – Per. 5	</a:t>
            </a:r>
          </a:p>
        </p:txBody>
      </p:sp>
      <p:sp>
        <p:nvSpPr>
          <p:cNvPr id="3" name="Content Placeholder 2"/>
          <p:cNvSpPr>
            <a:spLocks noGrp="1"/>
          </p:cNvSpPr>
          <p:nvPr>
            <p:ph idx="1"/>
          </p:nvPr>
        </p:nvSpPr>
        <p:spPr>
          <a:xfrm>
            <a:off x="457200" y="1600200"/>
            <a:ext cx="7239000" cy="4525963"/>
          </a:xfrm>
        </p:spPr>
        <p:txBody>
          <a:bodyPr>
            <a:normAutofit lnSpcReduction="10000"/>
          </a:bodyPr>
          <a:lstStyle/>
          <a:p>
            <a:r>
              <a:rPr lang="en-US" b="1" dirty="0" smtClean="0">
                <a:solidFill>
                  <a:srgbClr val="C00000"/>
                </a:solidFill>
              </a:rPr>
              <a:t>HW DUE: Pg. 185/ #1-10</a:t>
            </a:r>
          </a:p>
          <a:p>
            <a:r>
              <a:rPr lang="en-US" dirty="0" smtClean="0"/>
              <a:t>Copy Class Objective in CW Section of your Binder</a:t>
            </a:r>
            <a:endParaRPr lang="en-US" dirty="0"/>
          </a:p>
          <a:p>
            <a:r>
              <a:rPr lang="en-US" b="1" dirty="0" smtClean="0">
                <a:solidFill>
                  <a:schemeClr val="accent6">
                    <a:lumMod val="50000"/>
                  </a:schemeClr>
                </a:solidFill>
              </a:rPr>
              <a:t>Photo Release Permits – Field Trip</a:t>
            </a:r>
          </a:p>
          <a:p>
            <a:r>
              <a:rPr lang="en-US" b="1" dirty="0" smtClean="0">
                <a:solidFill>
                  <a:schemeClr val="accent5">
                    <a:lumMod val="50000"/>
                  </a:schemeClr>
                </a:solidFill>
              </a:rPr>
              <a:t>Credit Quiz – Friday</a:t>
            </a:r>
          </a:p>
          <a:p>
            <a:r>
              <a:rPr lang="en-US" b="1" dirty="0" smtClean="0">
                <a:solidFill>
                  <a:schemeClr val="accent5">
                    <a:lumMod val="50000"/>
                  </a:schemeClr>
                </a:solidFill>
              </a:rPr>
              <a:t>Group Task</a:t>
            </a:r>
          </a:p>
          <a:p>
            <a:pPr lvl="1"/>
            <a:r>
              <a:rPr lang="en-US" b="1" dirty="0" smtClean="0">
                <a:solidFill>
                  <a:schemeClr val="accent5">
                    <a:lumMod val="50000"/>
                  </a:schemeClr>
                </a:solidFill>
              </a:rPr>
              <a:t>Each group will turn in ONE paper after EVERY group member completes ALL work in CW section of Binder</a:t>
            </a:r>
            <a:endParaRPr lang="en-US" b="1" dirty="0">
              <a:solidFill>
                <a:schemeClr val="accent5">
                  <a:lumMod val="50000"/>
                </a:schemeClr>
              </a:solidFill>
            </a:endParaRPr>
          </a:p>
          <a:p>
            <a:endParaRPr lang="en-US" dirty="0"/>
          </a:p>
        </p:txBody>
      </p:sp>
    </p:spTree>
    <p:extLst>
      <p:ext uri="{BB962C8B-B14F-4D97-AF65-F5344CB8AC3E}">
        <p14:creationId xmlns:p14="http://schemas.microsoft.com/office/powerpoint/2010/main" val="3135709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493837"/>
            <a:ext cx="8229600" cy="4525963"/>
          </a:xfrm>
        </p:spPr>
        <p:txBody>
          <a:bodyPr/>
          <a:lstStyle/>
          <a:p>
            <a:r>
              <a:rPr lang="en-US" b="1" dirty="0" smtClean="0">
                <a:solidFill>
                  <a:schemeClr val="accent4">
                    <a:lumMod val="50000"/>
                  </a:schemeClr>
                </a:solidFill>
              </a:rPr>
              <a:t>Binder Check TODAY</a:t>
            </a:r>
          </a:p>
          <a:p>
            <a:r>
              <a:rPr lang="en-US" dirty="0" smtClean="0"/>
              <a:t>Chapter </a:t>
            </a:r>
            <a:r>
              <a:rPr lang="en-US" dirty="0"/>
              <a:t>1 – Business </a:t>
            </a:r>
            <a:r>
              <a:rPr lang="en-US" dirty="0" smtClean="0"/>
              <a:t>Organization</a:t>
            </a:r>
          </a:p>
          <a:p>
            <a:pPr lvl="1"/>
            <a:r>
              <a:rPr lang="en-US" b="1" dirty="0" smtClean="0">
                <a:solidFill>
                  <a:schemeClr val="accent1">
                    <a:lumMod val="50000"/>
                  </a:schemeClr>
                </a:solidFill>
              </a:rPr>
              <a:t>Read Pgs. 1-6 in your textbook</a:t>
            </a:r>
            <a:endParaRPr lang="en-US" dirty="0" smtClean="0">
              <a:solidFill>
                <a:schemeClr val="accent1">
                  <a:lumMod val="50000"/>
                </a:schemeClr>
              </a:solidFill>
            </a:endParaRPr>
          </a:p>
          <a:p>
            <a:r>
              <a:rPr lang="en-US" b="1" dirty="0" smtClean="0">
                <a:solidFill>
                  <a:srgbClr val="C00000"/>
                </a:solidFill>
              </a:rPr>
              <a:t>HW: Pg. 7/ #1-10 – Due FRIDAY</a:t>
            </a:r>
          </a:p>
          <a:p>
            <a:endParaRPr lang="en-US" dirty="0"/>
          </a:p>
        </p:txBody>
      </p:sp>
      <p:pic>
        <p:nvPicPr>
          <p:cNvPr id="4" name="Picture 2" descr="C:\Program Files\Microsoft Office\MEDIA\CAGCAT10\j0285410.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3944499"/>
            <a:ext cx="2819400" cy="2682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444500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Group Task	</a:t>
            </a:r>
            <a:endParaRPr lang="en-US" dirty="0"/>
          </a:p>
        </p:txBody>
      </p:sp>
      <p:pic>
        <p:nvPicPr>
          <p:cNvPr id="3074" name="Picture 2" descr="C:\Users\dstarbu\AppData\Local\Microsoft\Windows\Temporary Internet Files\Content.IE5\GXCNT3Q0\MP90044865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0"/>
            <a:ext cx="2743200" cy="18288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05690" y="1828800"/>
            <a:ext cx="8485909" cy="4800600"/>
          </a:xfrm>
        </p:spPr>
        <p:txBody>
          <a:bodyPr>
            <a:normAutofit fontScale="92500" lnSpcReduction="10000"/>
          </a:bodyPr>
          <a:lstStyle/>
          <a:p>
            <a:r>
              <a:rPr lang="en-US" dirty="0" smtClean="0"/>
              <a:t>Your completed Task should have the following:</a:t>
            </a:r>
          </a:p>
          <a:p>
            <a:pPr lvl="1"/>
            <a:r>
              <a:rPr lang="en-US" dirty="0" smtClean="0"/>
              <a:t>APR written in decimal form and calculated MONTHLY rate</a:t>
            </a:r>
          </a:p>
          <a:p>
            <a:pPr lvl="1"/>
            <a:r>
              <a:rPr lang="en-US" dirty="0" smtClean="0"/>
              <a:t>Equation for credit scenario</a:t>
            </a:r>
          </a:p>
          <a:p>
            <a:pPr lvl="1"/>
            <a:r>
              <a:rPr lang="en-US" dirty="0" smtClean="0"/>
              <a:t>Balance after 6 months making NO payments and adding indicated late fee and increased APR each month</a:t>
            </a:r>
          </a:p>
          <a:p>
            <a:pPr lvl="1"/>
            <a:r>
              <a:rPr lang="en-US" dirty="0" smtClean="0"/>
              <a:t>Balance after 1 year making on-time payments of 30% of the balance each month (no late fees apply)</a:t>
            </a:r>
          </a:p>
          <a:p>
            <a:pPr lvl="1"/>
            <a:r>
              <a:rPr lang="en-US" dirty="0" smtClean="0"/>
              <a:t>Estimated monthly payment amount to pay the full amount in 12 months (1 year</a:t>
            </a:r>
            <a:r>
              <a:rPr lang="en-US" smtClean="0"/>
              <a:t>) </a:t>
            </a:r>
          </a:p>
          <a:p>
            <a:pPr lvl="2"/>
            <a:r>
              <a:rPr lang="en-US" smtClean="0"/>
              <a:t>TVM </a:t>
            </a:r>
            <a:r>
              <a:rPr lang="en-US" dirty="0" smtClean="0"/>
              <a:t>Solver</a:t>
            </a:r>
          </a:p>
        </p:txBody>
      </p:sp>
    </p:spTree>
    <p:extLst>
      <p:ext uri="{BB962C8B-B14F-4D97-AF65-F5344CB8AC3E}">
        <p14:creationId xmlns:p14="http://schemas.microsoft.com/office/powerpoint/2010/main" val="309302927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a:t>
            </a:r>
          </a:p>
        </p:txBody>
      </p:sp>
      <p:sp>
        <p:nvSpPr>
          <p:cNvPr id="3" name="Content Placeholder 2"/>
          <p:cNvSpPr>
            <a:spLocks noGrp="1"/>
          </p:cNvSpPr>
          <p:nvPr>
            <p:ph idx="1"/>
          </p:nvPr>
        </p:nvSpPr>
        <p:spPr>
          <a:xfrm>
            <a:off x="228600" y="1524000"/>
            <a:ext cx="8686800" cy="5095342"/>
          </a:xfrm>
        </p:spPr>
        <p:txBody>
          <a:bodyPr>
            <a:normAutofit fontScale="77500" lnSpcReduction="20000"/>
          </a:bodyPr>
          <a:lstStyle/>
          <a:p>
            <a:r>
              <a:rPr lang="en-US" b="1" u="sng" dirty="0">
                <a:solidFill>
                  <a:srgbClr val="165E22"/>
                </a:solidFill>
              </a:rPr>
              <a:t>Credit Quiz – </a:t>
            </a:r>
            <a:r>
              <a:rPr lang="en-US" b="1" u="sng" dirty="0" smtClean="0">
                <a:solidFill>
                  <a:srgbClr val="165E22"/>
                </a:solidFill>
              </a:rPr>
              <a:t>Tuesday</a:t>
            </a:r>
          </a:p>
          <a:p>
            <a:r>
              <a:rPr lang="en-US" b="1" u="sng" dirty="0" smtClean="0">
                <a:solidFill>
                  <a:schemeClr val="tx2">
                    <a:lumMod val="50000"/>
                  </a:schemeClr>
                </a:solidFill>
              </a:rPr>
              <a:t>Field Trip WEDNESDAY</a:t>
            </a:r>
          </a:p>
          <a:p>
            <a:r>
              <a:rPr lang="en-US" b="1" dirty="0" smtClean="0">
                <a:solidFill>
                  <a:schemeClr val="tx2">
                    <a:lumMod val="50000"/>
                  </a:schemeClr>
                </a:solidFill>
              </a:rPr>
              <a:t>TIAA-CREF Reflection Essay</a:t>
            </a:r>
          </a:p>
          <a:p>
            <a:pPr lvl="1"/>
            <a:r>
              <a:rPr lang="en-US" b="1" dirty="0" smtClean="0">
                <a:solidFill>
                  <a:schemeClr val="tx2">
                    <a:lumMod val="50000"/>
                  </a:schemeClr>
                </a:solidFill>
              </a:rPr>
              <a:t>3 Paragraph (5-7 sentences each)  essay describing the days events at TIAA-CREF </a:t>
            </a:r>
            <a:r>
              <a:rPr lang="en-US" b="1" dirty="0" smtClean="0">
                <a:solidFill>
                  <a:srgbClr val="C00000"/>
                </a:solidFill>
              </a:rPr>
              <a:t>DUE FRIDAY</a:t>
            </a:r>
          </a:p>
          <a:p>
            <a:r>
              <a:rPr lang="en-US" b="1" dirty="0" smtClean="0">
                <a:solidFill>
                  <a:srgbClr val="C00000"/>
                </a:solidFill>
              </a:rPr>
              <a:t>HW: Pg. 191/ #1-5 due FRIDAY</a:t>
            </a:r>
          </a:p>
          <a:p>
            <a:r>
              <a:rPr lang="en-US" b="1" dirty="0" smtClean="0">
                <a:solidFill>
                  <a:schemeClr val="accent2">
                    <a:lumMod val="50000"/>
                  </a:schemeClr>
                </a:solidFill>
              </a:rPr>
              <a:t>Using the TVM Solver</a:t>
            </a:r>
          </a:p>
          <a:p>
            <a:pPr marL="0" indent="0">
              <a:buNone/>
            </a:pPr>
            <a:r>
              <a:rPr lang="en-US" b="1" dirty="0" smtClean="0">
                <a:solidFill>
                  <a:schemeClr val="accent5">
                    <a:lumMod val="50000"/>
                  </a:schemeClr>
                </a:solidFill>
              </a:rPr>
              <a:t>Carl wants to buy a brand new motorcycle and he has selected one that costs $14,250. Carl will put down $2800 and he has secured a 5-year loan at the bank for the balance, with an interest rate of 6.75%. </a:t>
            </a:r>
          </a:p>
          <a:p>
            <a:pPr marL="514350" indent="-514350">
              <a:buAutoNum type="arabicPeriod"/>
            </a:pPr>
            <a:r>
              <a:rPr lang="en-US" b="1" dirty="0" smtClean="0">
                <a:solidFill>
                  <a:schemeClr val="accent2">
                    <a:lumMod val="50000"/>
                  </a:schemeClr>
                </a:solidFill>
              </a:rPr>
              <a:t>How much will Carl finance with his loan?</a:t>
            </a:r>
          </a:p>
          <a:p>
            <a:pPr marL="514350" indent="-514350">
              <a:buAutoNum type="arabicPeriod"/>
            </a:pPr>
            <a:r>
              <a:rPr lang="en-US" b="1" dirty="0" smtClean="0">
                <a:solidFill>
                  <a:schemeClr val="accent2">
                    <a:lumMod val="50000"/>
                  </a:schemeClr>
                </a:solidFill>
              </a:rPr>
              <a:t>What will Carl’s monthly payment be?</a:t>
            </a:r>
          </a:p>
          <a:p>
            <a:pPr marL="514350" indent="-514350">
              <a:buAutoNum type="arabicPeriod"/>
            </a:pPr>
            <a:r>
              <a:rPr lang="en-US" b="1" dirty="0" smtClean="0">
                <a:solidFill>
                  <a:schemeClr val="accent2">
                    <a:lumMod val="50000"/>
                  </a:schemeClr>
                </a:solidFill>
              </a:rPr>
              <a:t>How much interest will Carl pay over the life of the loan?</a:t>
            </a:r>
            <a:endParaRPr lang="en-US" dirty="0">
              <a:solidFill>
                <a:schemeClr val="accent2">
                  <a:lumMod val="50000"/>
                </a:schemeClr>
              </a:solidFill>
            </a:endParaRPr>
          </a:p>
        </p:txBody>
      </p:sp>
      <p:pic>
        <p:nvPicPr>
          <p:cNvPr id="3074" name="Picture 2" descr="C:\Users\dstarbu\AppData\Local\Microsoft\Windows\Temporary Internet Files\Content.IE5\2PUEW0UN\MC90032100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1106074"/>
            <a:ext cx="2362200" cy="1471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33440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TVM Solver</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solidFill>
                  <a:schemeClr val="accent2">
                    <a:lumMod val="50000"/>
                  </a:schemeClr>
                </a:solidFill>
              </a:rPr>
              <a:t>Stella wants to purchase a house. She has negotiated a price of $185,600 and will put down </a:t>
            </a:r>
            <a:r>
              <a:rPr lang="en-US" b="1" dirty="0" smtClean="0">
                <a:solidFill>
                  <a:schemeClr val="accent2">
                    <a:lumMod val="50000"/>
                  </a:schemeClr>
                </a:solidFill>
              </a:rPr>
              <a:t>15% of the cost of the house. She </a:t>
            </a:r>
            <a:r>
              <a:rPr lang="en-US" b="1" dirty="0">
                <a:solidFill>
                  <a:schemeClr val="accent2">
                    <a:lumMod val="50000"/>
                  </a:schemeClr>
                </a:solidFill>
              </a:rPr>
              <a:t>has </a:t>
            </a:r>
            <a:r>
              <a:rPr lang="en-US" b="1" dirty="0" smtClean="0">
                <a:solidFill>
                  <a:schemeClr val="accent2">
                    <a:lumMod val="50000"/>
                  </a:schemeClr>
                </a:solidFill>
              </a:rPr>
              <a:t>been approved for a </a:t>
            </a:r>
            <a:r>
              <a:rPr lang="en-US" b="1" dirty="0">
                <a:solidFill>
                  <a:schemeClr val="accent2">
                    <a:lumMod val="50000"/>
                  </a:schemeClr>
                </a:solidFill>
              </a:rPr>
              <a:t>mortgage </a:t>
            </a:r>
            <a:r>
              <a:rPr lang="en-US" b="1" dirty="0" smtClean="0">
                <a:solidFill>
                  <a:schemeClr val="accent2">
                    <a:lumMod val="50000"/>
                  </a:schemeClr>
                </a:solidFill>
              </a:rPr>
              <a:t>loan of 30 years, with an </a:t>
            </a:r>
            <a:r>
              <a:rPr lang="en-US" b="1" dirty="0">
                <a:solidFill>
                  <a:schemeClr val="accent2">
                    <a:lumMod val="50000"/>
                  </a:schemeClr>
                </a:solidFill>
              </a:rPr>
              <a:t>interest rate is 5.25</a:t>
            </a:r>
            <a:r>
              <a:rPr lang="en-US" b="1" dirty="0" smtClean="0">
                <a:solidFill>
                  <a:schemeClr val="accent2">
                    <a:lumMod val="50000"/>
                  </a:schemeClr>
                </a:solidFill>
              </a:rPr>
              <a:t>%.</a:t>
            </a:r>
          </a:p>
          <a:p>
            <a:pPr marL="514350" indent="-514350">
              <a:buAutoNum type="arabicPeriod"/>
            </a:pPr>
            <a:r>
              <a:rPr lang="en-US" b="1" dirty="0" smtClean="0">
                <a:solidFill>
                  <a:schemeClr val="accent5">
                    <a:lumMod val="50000"/>
                  </a:schemeClr>
                </a:solidFill>
              </a:rPr>
              <a:t>How much will Stella finance with her loan?</a:t>
            </a:r>
          </a:p>
          <a:p>
            <a:pPr marL="514350" indent="-514350">
              <a:buAutoNum type="arabicPeriod"/>
            </a:pPr>
            <a:r>
              <a:rPr lang="en-US" b="1" dirty="0" smtClean="0">
                <a:solidFill>
                  <a:schemeClr val="accent5">
                    <a:lumMod val="50000"/>
                  </a:schemeClr>
                </a:solidFill>
              </a:rPr>
              <a:t>Find Stella’s </a:t>
            </a:r>
            <a:r>
              <a:rPr lang="en-US" b="1" dirty="0">
                <a:solidFill>
                  <a:schemeClr val="accent5">
                    <a:lumMod val="50000"/>
                  </a:schemeClr>
                </a:solidFill>
              </a:rPr>
              <a:t>monthly </a:t>
            </a:r>
            <a:r>
              <a:rPr lang="en-US" b="1" dirty="0" smtClean="0">
                <a:solidFill>
                  <a:schemeClr val="accent5">
                    <a:lumMod val="50000"/>
                  </a:schemeClr>
                </a:solidFill>
              </a:rPr>
              <a:t>payment on her mortgage.</a:t>
            </a:r>
          </a:p>
          <a:p>
            <a:pPr marL="514350" indent="-514350">
              <a:buAutoNum type="arabicPeriod"/>
            </a:pPr>
            <a:r>
              <a:rPr lang="en-US" b="1" dirty="0" smtClean="0">
                <a:solidFill>
                  <a:schemeClr val="accent5">
                    <a:lumMod val="50000"/>
                  </a:schemeClr>
                </a:solidFill>
              </a:rPr>
              <a:t>Find the total amount of interest Stella will pay over the life of the loan. </a:t>
            </a:r>
          </a:p>
          <a:p>
            <a:pPr marL="514350" indent="-514350">
              <a:buAutoNum type="arabicPeriod"/>
            </a:pPr>
            <a:endParaRPr lang="en-US" b="1" dirty="0">
              <a:solidFill>
                <a:schemeClr val="accent5">
                  <a:lumMod val="50000"/>
                </a:schemeClr>
              </a:solidFill>
            </a:endParaRPr>
          </a:p>
          <a:p>
            <a:endParaRPr lang="en-US" dirty="0"/>
          </a:p>
        </p:txBody>
      </p:sp>
      <p:pic>
        <p:nvPicPr>
          <p:cNvPr id="2050" name="Picture 2" descr="C:\Program Files\Microsoft Office\MEDIA\CAGCAT10\j0185604.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152400"/>
            <a:ext cx="1456030" cy="1457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71072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a:t>
            </a:r>
            <a:r>
              <a:rPr lang="en-US" dirty="0" smtClean="0"/>
              <a:t>Per.5</a:t>
            </a:r>
            <a:endParaRPr lang="en-US" dirty="0"/>
          </a:p>
        </p:txBody>
      </p:sp>
      <p:sp>
        <p:nvSpPr>
          <p:cNvPr id="3" name="Content Placeholder 2"/>
          <p:cNvSpPr>
            <a:spLocks noGrp="1"/>
          </p:cNvSpPr>
          <p:nvPr>
            <p:ph idx="1"/>
          </p:nvPr>
        </p:nvSpPr>
        <p:spPr/>
        <p:txBody>
          <a:bodyPr/>
          <a:lstStyle/>
          <a:p>
            <a:r>
              <a:rPr lang="en-US" b="1" dirty="0" smtClean="0">
                <a:solidFill>
                  <a:srgbClr val="165E22"/>
                </a:solidFill>
              </a:rPr>
              <a:t>QUIZ Today – Credit</a:t>
            </a:r>
          </a:p>
          <a:p>
            <a:r>
              <a:rPr lang="en-US" b="1" dirty="0">
                <a:solidFill>
                  <a:srgbClr val="C00000"/>
                </a:solidFill>
              </a:rPr>
              <a:t>HW: Pg. 191/ #1-5 due </a:t>
            </a:r>
            <a:r>
              <a:rPr lang="en-US" b="1" dirty="0" smtClean="0">
                <a:solidFill>
                  <a:srgbClr val="C00000"/>
                </a:solidFill>
              </a:rPr>
              <a:t>FRIDAY</a:t>
            </a:r>
          </a:p>
          <a:p>
            <a:r>
              <a:rPr lang="en-US" b="1" u="sng" dirty="0">
                <a:solidFill>
                  <a:schemeClr val="tx2">
                    <a:lumMod val="50000"/>
                  </a:schemeClr>
                </a:solidFill>
              </a:rPr>
              <a:t>Field Trip </a:t>
            </a:r>
            <a:r>
              <a:rPr lang="en-US" b="1" u="sng" dirty="0" smtClean="0">
                <a:solidFill>
                  <a:schemeClr val="tx2">
                    <a:lumMod val="50000"/>
                  </a:schemeClr>
                </a:solidFill>
              </a:rPr>
              <a:t>WEDNESDAY: TIAA-CREF</a:t>
            </a:r>
          </a:p>
          <a:p>
            <a:pPr lvl="1"/>
            <a:r>
              <a:rPr lang="en-US" b="1" dirty="0" smtClean="0">
                <a:solidFill>
                  <a:schemeClr val="tx2">
                    <a:lumMod val="50000"/>
                  </a:schemeClr>
                </a:solidFill>
              </a:rPr>
              <a:t>Dress: </a:t>
            </a:r>
            <a:r>
              <a:rPr lang="en-US" b="1" dirty="0">
                <a:solidFill>
                  <a:schemeClr val="tx2">
                    <a:lumMod val="50000"/>
                  </a:schemeClr>
                </a:solidFill>
              </a:rPr>
              <a:t>B</a:t>
            </a:r>
            <a:r>
              <a:rPr lang="en-US" b="1" dirty="0" smtClean="0">
                <a:solidFill>
                  <a:schemeClr val="tx2">
                    <a:lumMod val="50000"/>
                  </a:schemeClr>
                </a:solidFill>
              </a:rPr>
              <a:t>usiness Casual</a:t>
            </a:r>
            <a:endParaRPr lang="en-US" b="1" dirty="0">
              <a:solidFill>
                <a:schemeClr val="tx2">
                  <a:lumMod val="50000"/>
                </a:schemeClr>
              </a:solidFill>
            </a:endParaRPr>
          </a:p>
          <a:p>
            <a:pPr marL="342900" lvl="1" indent="-342900">
              <a:buFont typeface="Arial" pitchFamily="34" charset="0"/>
              <a:buChar char="•"/>
            </a:pPr>
            <a:r>
              <a:rPr lang="en-US" sz="3200" b="1" dirty="0">
                <a:solidFill>
                  <a:schemeClr val="tx2">
                    <a:lumMod val="50000"/>
                  </a:schemeClr>
                </a:solidFill>
              </a:rPr>
              <a:t>TIAA-CREF Reflection </a:t>
            </a:r>
            <a:r>
              <a:rPr lang="en-US" sz="3200" b="1" dirty="0" smtClean="0">
                <a:solidFill>
                  <a:schemeClr val="tx2">
                    <a:lumMod val="50000"/>
                  </a:schemeClr>
                </a:solidFill>
              </a:rPr>
              <a:t>Essay: </a:t>
            </a:r>
            <a:r>
              <a:rPr lang="en-US" sz="3200" b="1" dirty="0" smtClean="0">
                <a:solidFill>
                  <a:srgbClr val="C00000"/>
                </a:solidFill>
              </a:rPr>
              <a:t>DUE FRIDAY</a:t>
            </a:r>
          </a:p>
          <a:p>
            <a:pPr marL="742950" lvl="2" indent="-342900"/>
            <a:r>
              <a:rPr lang="en-US" sz="3200" b="1" dirty="0" smtClean="0">
                <a:solidFill>
                  <a:schemeClr val="tx2">
                    <a:lumMod val="50000"/>
                  </a:schemeClr>
                </a:solidFill>
              </a:rPr>
              <a:t>3 </a:t>
            </a:r>
            <a:r>
              <a:rPr lang="en-US" sz="3200" b="1" dirty="0">
                <a:solidFill>
                  <a:schemeClr val="tx2">
                    <a:lumMod val="50000"/>
                  </a:schemeClr>
                </a:solidFill>
              </a:rPr>
              <a:t>Paragraph (5-7 sentences each)  essay describing the days events at </a:t>
            </a:r>
            <a:r>
              <a:rPr lang="en-US" sz="3200" b="1" dirty="0" smtClean="0">
                <a:solidFill>
                  <a:schemeClr val="tx2">
                    <a:lumMod val="50000"/>
                  </a:schemeClr>
                </a:solidFill>
              </a:rPr>
              <a:t>TIAA-CREF</a:t>
            </a:r>
            <a:endParaRPr lang="en-US" sz="3200" b="1" dirty="0">
              <a:solidFill>
                <a:srgbClr val="C00000"/>
              </a:solidFill>
            </a:endParaRPr>
          </a:p>
          <a:p>
            <a:endParaRPr lang="en-US" dirty="0"/>
          </a:p>
        </p:txBody>
      </p:sp>
    </p:spTree>
    <p:extLst>
      <p:ext uri="{BB962C8B-B14F-4D97-AF65-F5344CB8AC3E}">
        <p14:creationId xmlns:p14="http://schemas.microsoft.com/office/powerpoint/2010/main" val="363600082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Wages and Compensation</a:t>
            </a:r>
            <a:endParaRPr lang="en-US" dirty="0"/>
          </a:p>
        </p:txBody>
      </p:sp>
      <p:sp>
        <p:nvSpPr>
          <p:cNvPr id="3" name="Content Placeholder 2"/>
          <p:cNvSpPr>
            <a:spLocks noGrp="1"/>
          </p:cNvSpPr>
          <p:nvPr>
            <p:ph idx="1"/>
          </p:nvPr>
        </p:nvSpPr>
        <p:spPr>
          <a:xfrm>
            <a:off x="0" y="1295400"/>
            <a:ext cx="9144000" cy="5562600"/>
          </a:xfrm>
        </p:spPr>
        <p:txBody>
          <a:bodyPr>
            <a:normAutofit fontScale="92500" lnSpcReduction="20000"/>
          </a:bodyPr>
          <a:lstStyle/>
          <a:p>
            <a:r>
              <a:rPr lang="en-US" dirty="0" smtClean="0"/>
              <a:t>Minimum Hourly Wage as of </a:t>
            </a:r>
            <a:r>
              <a:rPr lang="en-US" b="1" dirty="0" smtClean="0"/>
              <a:t>January </a:t>
            </a:r>
            <a:r>
              <a:rPr lang="en-US" b="1" dirty="0"/>
              <a:t>1, 2013</a:t>
            </a:r>
            <a:endParaRPr lang="en-US" dirty="0"/>
          </a:p>
          <a:p>
            <a:pPr marL="0" indent="0">
              <a:buNone/>
            </a:pPr>
            <a:r>
              <a:rPr lang="en-US" b="1" dirty="0" smtClean="0"/>
              <a:t>	Hourly Employee: $7.78</a:t>
            </a:r>
            <a:r>
              <a:rPr lang="en-US" dirty="0" smtClean="0"/>
              <a:t>		</a:t>
            </a:r>
          </a:p>
          <a:p>
            <a:pPr marL="0" indent="0">
              <a:buNone/>
            </a:pPr>
            <a:r>
              <a:rPr lang="en-US" b="1" dirty="0" smtClean="0"/>
              <a:t>	Tipped Hourly Employee: $4.76</a:t>
            </a:r>
          </a:p>
          <a:p>
            <a:pPr marL="0" indent="0">
              <a:buNone/>
            </a:pPr>
            <a:r>
              <a:rPr lang="en-US" b="1" dirty="0"/>
              <a:t>	</a:t>
            </a:r>
            <a:r>
              <a:rPr lang="en-US" b="1" dirty="0" smtClean="0"/>
              <a:t>Overtime Hourly: 1.5 time</a:t>
            </a:r>
          </a:p>
          <a:p>
            <a:pPr marL="0" indent="0">
              <a:buNone/>
            </a:pPr>
            <a:r>
              <a:rPr lang="en-US" b="1" dirty="0" smtClean="0"/>
              <a:t>	Holiday Pay May be as much as DOUBLE or TRIPLE 	time</a:t>
            </a:r>
          </a:p>
          <a:p>
            <a:pPr marL="514350" indent="-514350">
              <a:buAutoNum type="arabicPeriod"/>
            </a:pPr>
            <a:r>
              <a:rPr lang="en-US" b="1" dirty="0" smtClean="0"/>
              <a:t>Calculate the weekly GROSS (PRE-Tax) pay for FULL-TIME work: 40 hours</a:t>
            </a:r>
          </a:p>
          <a:p>
            <a:pPr marL="514350" indent="-514350">
              <a:buAutoNum type="arabicPeriod"/>
            </a:pPr>
            <a:r>
              <a:rPr lang="en-US" b="1" dirty="0" smtClean="0"/>
              <a:t>Calculate the weekly GROSS pay for PART-TIME </a:t>
            </a:r>
            <a:r>
              <a:rPr lang="en-US" b="1" dirty="0"/>
              <a:t>w</a:t>
            </a:r>
            <a:r>
              <a:rPr lang="en-US" b="1" dirty="0" smtClean="0"/>
              <a:t>ork: 30 hours</a:t>
            </a:r>
          </a:p>
          <a:p>
            <a:pPr marL="514350" indent="-514350">
              <a:buAutoNum type="arabicPeriod"/>
            </a:pPr>
            <a:r>
              <a:rPr lang="en-US" b="1" dirty="0" smtClean="0"/>
              <a:t>Calculate the GROSS pay for OVERTIME work: 50 hours</a:t>
            </a:r>
            <a:endParaRPr lang="en-US" dirty="0"/>
          </a:p>
        </p:txBody>
      </p:sp>
      <p:pic>
        <p:nvPicPr>
          <p:cNvPr id="2050" name="Picture 2" descr="C:\Program Files\Microsoft Office\MEDIA\CAGCAT10\j0222015.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0880" y="1219200"/>
            <a:ext cx="1780337" cy="1786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34897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Wage Deductions</a:t>
            </a:r>
            <a:endParaRPr lang="en-US" dirty="0"/>
          </a:p>
        </p:txBody>
      </p:sp>
      <p:sp>
        <p:nvSpPr>
          <p:cNvPr id="3" name="Content Placeholder 2"/>
          <p:cNvSpPr>
            <a:spLocks noGrp="1"/>
          </p:cNvSpPr>
          <p:nvPr>
            <p:ph idx="1"/>
          </p:nvPr>
        </p:nvSpPr>
        <p:spPr>
          <a:xfrm>
            <a:off x="228600" y="1600200"/>
            <a:ext cx="8458200" cy="5029200"/>
          </a:xfrm>
        </p:spPr>
        <p:txBody>
          <a:bodyPr>
            <a:normAutofit lnSpcReduction="10000"/>
          </a:bodyPr>
          <a:lstStyle/>
          <a:p>
            <a:r>
              <a:rPr lang="en-US" dirty="0" smtClean="0"/>
              <a:t>Employees Pay — Social </a:t>
            </a:r>
            <a:r>
              <a:rPr lang="en-US" dirty="0"/>
              <a:t>Security tax rate is </a:t>
            </a:r>
            <a:r>
              <a:rPr lang="en-US" dirty="0" smtClean="0"/>
              <a:t>6.2% on </a:t>
            </a:r>
            <a:r>
              <a:rPr lang="en-US" dirty="0"/>
              <a:t>income under $113,700 through the end of 2013</a:t>
            </a:r>
            <a:r>
              <a:rPr lang="en-US" dirty="0" smtClean="0"/>
              <a:t>. and the Medicare </a:t>
            </a:r>
            <a:r>
              <a:rPr lang="en-US" dirty="0"/>
              <a:t>tax rate is </a:t>
            </a:r>
            <a:r>
              <a:rPr lang="en-US" dirty="0" smtClean="0"/>
              <a:t>1.45% of </a:t>
            </a:r>
            <a:r>
              <a:rPr lang="en-US" dirty="0"/>
              <a:t>all </a:t>
            </a:r>
            <a:r>
              <a:rPr lang="en-US" dirty="0" smtClean="0"/>
              <a:t>income</a:t>
            </a:r>
            <a:endParaRPr lang="en-US" dirty="0"/>
          </a:p>
          <a:p>
            <a:r>
              <a:rPr lang="en-US" dirty="0" smtClean="0"/>
              <a:t>Employers Pay — Social </a:t>
            </a:r>
            <a:r>
              <a:rPr lang="en-US" dirty="0"/>
              <a:t>Security tax rate is </a:t>
            </a:r>
            <a:r>
              <a:rPr lang="en-US" dirty="0" smtClean="0"/>
              <a:t>6.2% and the Medicare </a:t>
            </a:r>
            <a:r>
              <a:rPr lang="en-US" dirty="0"/>
              <a:t>tax rate is </a:t>
            </a:r>
            <a:r>
              <a:rPr lang="en-US" dirty="0" smtClean="0"/>
              <a:t>1.45%</a:t>
            </a:r>
            <a:endParaRPr lang="en-US" dirty="0"/>
          </a:p>
          <a:p>
            <a:r>
              <a:rPr lang="en-US" dirty="0"/>
              <a:t>Self-employed —the Social Security tax rate is </a:t>
            </a:r>
            <a:r>
              <a:rPr lang="en-US" dirty="0" smtClean="0"/>
              <a:t>12.4% </a:t>
            </a:r>
            <a:r>
              <a:rPr lang="en-US" dirty="0"/>
              <a:t>income under $113,700 through the end of 2013. The Medicare tax rate is </a:t>
            </a:r>
            <a:r>
              <a:rPr lang="en-US" dirty="0" smtClean="0"/>
              <a:t>2.9%</a:t>
            </a:r>
          </a:p>
          <a:p>
            <a:r>
              <a:rPr lang="en-US" b="1" dirty="0" smtClean="0">
                <a:solidFill>
                  <a:srgbClr val="002060"/>
                </a:solidFill>
              </a:rPr>
              <a:t>NET Pay = GROSS Pay - Deductions</a:t>
            </a:r>
            <a:endParaRPr lang="en-US" b="1" dirty="0">
              <a:solidFill>
                <a:srgbClr val="002060"/>
              </a:solidFill>
            </a:endParaRPr>
          </a:p>
          <a:p>
            <a:endParaRPr lang="en-US" dirty="0"/>
          </a:p>
        </p:txBody>
      </p:sp>
      <p:pic>
        <p:nvPicPr>
          <p:cNvPr id="3074" name="Picture 2" descr="C:\Users\dstarbu\AppData\Local\Microsoft\Windows\Temporary Internet Files\Content.IE5\WTZ3S8M0\MP90042239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006740" y="-291740"/>
            <a:ext cx="1473919"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998457"/>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 Day!</a:t>
            </a:r>
            <a:endParaRPr lang="en-US" dirty="0"/>
          </a:p>
        </p:txBody>
      </p:sp>
      <p:sp>
        <p:nvSpPr>
          <p:cNvPr id="3" name="Content Placeholder 2"/>
          <p:cNvSpPr>
            <a:spLocks noGrp="1"/>
          </p:cNvSpPr>
          <p:nvPr>
            <p:ph idx="1"/>
          </p:nvPr>
        </p:nvSpPr>
        <p:spPr/>
        <p:txBody>
          <a:bodyPr/>
          <a:lstStyle/>
          <a:p>
            <a:pPr marL="514350" indent="-514350">
              <a:buAutoNum type="arabicPeriod"/>
            </a:pPr>
            <a:r>
              <a:rPr lang="en-US" b="1" dirty="0"/>
              <a:t>Calculate the weekly </a:t>
            </a:r>
            <a:r>
              <a:rPr lang="en-US" b="1" dirty="0" smtClean="0"/>
              <a:t>NET </a:t>
            </a:r>
            <a:r>
              <a:rPr lang="en-US" b="1" dirty="0"/>
              <a:t>pay for FULL-TIME </a:t>
            </a:r>
            <a:r>
              <a:rPr lang="en-US" b="1" dirty="0" smtClean="0"/>
              <a:t>work</a:t>
            </a:r>
            <a:r>
              <a:rPr lang="en-US" b="1" dirty="0"/>
              <a:t>: 40 hours</a:t>
            </a:r>
          </a:p>
          <a:p>
            <a:pPr marL="514350" indent="-514350">
              <a:buAutoNum type="arabicPeriod"/>
            </a:pPr>
            <a:r>
              <a:rPr lang="en-US" b="1" dirty="0"/>
              <a:t>Calculate the weekly </a:t>
            </a:r>
            <a:r>
              <a:rPr lang="en-US" b="1" dirty="0" smtClean="0"/>
              <a:t>NET </a:t>
            </a:r>
            <a:r>
              <a:rPr lang="en-US" b="1" dirty="0"/>
              <a:t>pay for PART-TIME work: 30 hours</a:t>
            </a:r>
          </a:p>
          <a:p>
            <a:pPr marL="514350" indent="-514350">
              <a:buAutoNum type="arabicPeriod"/>
            </a:pPr>
            <a:r>
              <a:rPr lang="en-US" b="1" dirty="0"/>
              <a:t>Calculate the </a:t>
            </a:r>
            <a:r>
              <a:rPr lang="en-US" b="1" dirty="0" smtClean="0"/>
              <a:t>NET </a:t>
            </a:r>
            <a:r>
              <a:rPr lang="en-US" b="1" dirty="0"/>
              <a:t>pay for OVERTIME work: 50 </a:t>
            </a:r>
            <a:r>
              <a:rPr lang="en-US" b="1" dirty="0" smtClean="0"/>
              <a:t>hours</a:t>
            </a:r>
          </a:p>
          <a:p>
            <a:pPr marL="514350" indent="-514350">
              <a:buAutoNum type="arabicPeriod"/>
            </a:pPr>
            <a:endParaRPr lang="en-US" b="1" dirty="0"/>
          </a:p>
          <a:p>
            <a:pPr marL="0" indent="0">
              <a:buNone/>
            </a:pPr>
            <a:r>
              <a:rPr lang="en-US" b="1" dirty="0" smtClean="0">
                <a:solidFill>
                  <a:srgbClr val="C00000"/>
                </a:solidFill>
              </a:rPr>
              <a:t>HW: Pg. 300/ #1-20 Due MONDAY</a:t>
            </a:r>
            <a:endParaRPr lang="en-US" dirty="0">
              <a:solidFill>
                <a:srgbClr val="C00000"/>
              </a:solidFill>
            </a:endParaRPr>
          </a:p>
          <a:p>
            <a:endParaRPr lang="en-US" dirty="0"/>
          </a:p>
        </p:txBody>
      </p:sp>
      <p:pic>
        <p:nvPicPr>
          <p:cNvPr id="4099" name="Picture 3" descr="C:\Users\dstarbu\AppData\Local\Microsoft\Windows\Temporary Internet Files\Content.IE5\WTZ3S8M0\MC900384170[1].wmf"/>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6629400" y="4343400"/>
            <a:ext cx="1307076"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8887254"/>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dstarbu\AppData\Local\Microsoft\Windows\Temporary Internet Files\Content.IE5\2PUEW0UN\MP90044223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08122">
            <a:off x="2667000" y="2496358"/>
            <a:ext cx="3267075" cy="43561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DUE: </a:t>
            </a:r>
            <a:r>
              <a:rPr lang="en-US" b="1" dirty="0">
                <a:solidFill>
                  <a:srgbClr val="C00000"/>
                </a:solidFill>
              </a:rPr>
              <a:t>Pg. 300/ #</a:t>
            </a:r>
            <a:r>
              <a:rPr lang="en-US" b="1" dirty="0" smtClean="0">
                <a:solidFill>
                  <a:srgbClr val="C00000"/>
                </a:solidFill>
              </a:rPr>
              <a:t>1-20</a:t>
            </a:r>
          </a:p>
          <a:p>
            <a:r>
              <a:rPr lang="en-US" b="1" dirty="0" smtClean="0">
                <a:solidFill>
                  <a:schemeClr val="bg2">
                    <a:lumMod val="10000"/>
                  </a:schemeClr>
                </a:solidFill>
              </a:rPr>
              <a:t>Hourly vs. Commission Pay</a:t>
            </a:r>
          </a:p>
          <a:p>
            <a:r>
              <a:rPr lang="en-US" b="1" dirty="0" smtClean="0">
                <a:solidFill>
                  <a:srgbClr val="C00000"/>
                </a:solidFill>
              </a:rPr>
              <a:t>HW: Pg. 307/ #1-10</a:t>
            </a:r>
            <a:endParaRPr lang="en-US" dirty="0">
              <a:solidFill>
                <a:srgbClr val="C00000"/>
              </a:solidFill>
            </a:endParaRPr>
          </a:p>
        </p:txBody>
      </p:sp>
    </p:spTree>
    <p:extLst>
      <p:ext uri="{BB962C8B-B14F-4D97-AF65-F5344CB8AC3E}">
        <p14:creationId xmlns:p14="http://schemas.microsoft.com/office/powerpoint/2010/main" val="1477004796"/>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457200" y="1600200"/>
            <a:ext cx="8229600" cy="5029200"/>
          </a:xfrm>
        </p:spPr>
        <p:txBody>
          <a:bodyPr>
            <a:normAutofit fontScale="92500" lnSpcReduction="10000"/>
          </a:bodyPr>
          <a:lstStyle/>
          <a:p>
            <a:r>
              <a:rPr lang="en-US" b="1" dirty="0">
                <a:solidFill>
                  <a:srgbClr val="C00000"/>
                </a:solidFill>
              </a:rPr>
              <a:t>HW: Pg. 307/ #</a:t>
            </a:r>
            <a:r>
              <a:rPr lang="en-US" b="1" dirty="0" smtClean="0">
                <a:solidFill>
                  <a:srgbClr val="C00000"/>
                </a:solidFill>
              </a:rPr>
              <a:t>1-10</a:t>
            </a:r>
          </a:p>
          <a:p>
            <a:r>
              <a:rPr lang="en-US" b="1" dirty="0" smtClean="0">
                <a:solidFill>
                  <a:schemeClr val="accent3">
                    <a:lumMod val="50000"/>
                  </a:schemeClr>
                </a:solidFill>
                <a:effectLst>
                  <a:outerShdw blurRad="38100" dist="38100" dir="2700000" algn="tl">
                    <a:srgbClr val="000000">
                      <a:alpha val="43137"/>
                    </a:srgbClr>
                  </a:outerShdw>
                </a:effectLst>
              </a:rPr>
              <a:t>QUIZ - Friday</a:t>
            </a:r>
            <a:endParaRPr lang="en-US" b="1" dirty="0">
              <a:solidFill>
                <a:schemeClr val="accent3">
                  <a:lumMod val="50000"/>
                </a:schemeClr>
              </a:solidFill>
              <a:effectLst>
                <a:outerShdw blurRad="38100" dist="38100" dir="2700000" algn="tl">
                  <a:srgbClr val="000000">
                    <a:alpha val="43137"/>
                  </a:srgbClr>
                </a:outerShdw>
              </a:effectLst>
            </a:endParaRPr>
          </a:p>
          <a:p>
            <a:r>
              <a:rPr lang="en-US" b="1" dirty="0" smtClean="0">
                <a:solidFill>
                  <a:schemeClr val="accent4">
                    <a:lumMod val="50000"/>
                  </a:schemeClr>
                </a:solidFill>
              </a:rPr>
              <a:t>You need: </a:t>
            </a:r>
          </a:p>
          <a:p>
            <a:pPr lvl="1"/>
            <a:r>
              <a:rPr lang="en-US" b="1" dirty="0" smtClean="0">
                <a:solidFill>
                  <a:schemeClr val="accent4">
                    <a:lumMod val="50000"/>
                  </a:schemeClr>
                </a:solidFill>
              </a:rPr>
              <a:t>Graph paper, notebook paper, textbook</a:t>
            </a:r>
          </a:p>
          <a:p>
            <a:pPr marL="457200" lvl="1" indent="-457200">
              <a:buFont typeface="Arial" pitchFamily="34" charset="0"/>
              <a:buChar char="•"/>
            </a:pPr>
            <a:r>
              <a:rPr lang="en-US" dirty="0" smtClean="0"/>
              <a:t>Piecewise Functions</a:t>
            </a:r>
          </a:p>
          <a:p>
            <a:pPr lvl="1"/>
            <a:r>
              <a:rPr lang="en-US" dirty="0" smtClean="0"/>
              <a:t>Separate function “pieces” graphed together</a:t>
            </a:r>
          </a:p>
          <a:p>
            <a:pPr marL="457200" lvl="1" indent="-457200">
              <a:buFont typeface="Arial" pitchFamily="34" charset="0"/>
              <a:buChar char="•"/>
            </a:pPr>
            <a:r>
              <a:rPr lang="en-US" dirty="0" smtClean="0"/>
              <a:t>Complete the table for the Piecewise Function:	</a:t>
            </a:r>
          </a:p>
          <a:p>
            <a:pPr marL="857250" lvl="2" indent="-457200" algn="ctr"/>
            <a:r>
              <a:rPr lang="en-US" dirty="0" smtClean="0"/>
              <a:t>y = Pay ($)</a:t>
            </a:r>
          </a:p>
          <a:p>
            <a:pPr marL="857250" lvl="2" indent="-457200" algn="ctr"/>
            <a:r>
              <a:rPr lang="en-US" dirty="0" smtClean="0"/>
              <a:t>X = #hours</a:t>
            </a:r>
          </a:p>
          <a:p>
            <a:pPr marL="0" lvl="1" indent="0" algn="ctr">
              <a:buNone/>
            </a:pPr>
            <a:r>
              <a:rPr lang="en-US" sz="3200" b="1" dirty="0"/>
              <a:t>y</a:t>
            </a:r>
            <a:r>
              <a:rPr lang="en-US" sz="3200" b="1" dirty="0" smtClean="0"/>
              <a:t> = 10.5 x : x </a:t>
            </a:r>
            <a:r>
              <a:rPr lang="en-US" sz="3200" b="1" u="sng" dirty="0" smtClean="0"/>
              <a:t>&lt; </a:t>
            </a:r>
            <a:r>
              <a:rPr lang="en-US" sz="3200" b="1" dirty="0" smtClean="0"/>
              <a:t>40</a:t>
            </a:r>
          </a:p>
          <a:p>
            <a:pPr marL="0" lvl="1" indent="0" algn="ctr">
              <a:buNone/>
            </a:pPr>
            <a:r>
              <a:rPr lang="en-US" sz="3200" b="1" dirty="0"/>
              <a:t>y</a:t>
            </a:r>
            <a:r>
              <a:rPr lang="en-US" sz="3200" b="1" dirty="0" smtClean="0"/>
              <a:t>  = 15.75x : 40 &lt; x &lt; 60</a:t>
            </a:r>
          </a:p>
          <a:p>
            <a:pPr marL="0" lvl="1" indent="0" algn="ctr">
              <a:buNone/>
            </a:pPr>
            <a:endParaRPr lang="en-US" dirty="0" smtClean="0"/>
          </a:p>
          <a:p>
            <a:endParaRPr lang="en-US" dirty="0"/>
          </a:p>
        </p:txBody>
      </p:sp>
    </p:spTree>
    <p:extLst>
      <p:ext uri="{BB962C8B-B14F-4D97-AF65-F5344CB8AC3E}">
        <p14:creationId xmlns:p14="http://schemas.microsoft.com/office/powerpoint/2010/main" val="332490813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DUE: </a:t>
            </a:r>
            <a:r>
              <a:rPr lang="en-US" b="1" dirty="0">
                <a:solidFill>
                  <a:srgbClr val="C00000"/>
                </a:solidFill>
              </a:rPr>
              <a:t>Pg. 307/ #1-10</a:t>
            </a:r>
          </a:p>
          <a:p>
            <a:r>
              <a:rPr lang="en-US" b="1" dirty="0">
                <a:solidFill>
                  <a:schemeClr val="accent3">
                    <a:lumMod val="50000"/>
                  </a:schemeClr>
                </a:solidFill>
                <a:effectLst>
                  <a:outerShdw blurRad="38100" dist="38100" dir="2700000" algn="tl">
                    <a:srgbClr val="000000">
                      <a:alpha val="43137"/>
                    </a:srgbClr>
                  </a:outerShdw>
                </a:effectLst>
              </a:rPr>
              <a:t>QUIZ </a:t>
            </a:r>
            <a:r>
              <a:rPr lang="en-US" b="1" dirty="0" smtClean="0">
                <a:solidFill>
                  <a:schemeClr val="accent3">
                    <a:lumMod val="50000"/>
                  </a:schemeClr>
                </a:solidFill>
                <a:effectLst>
                  <a:outerShdw blurRad="38100" dist="38100" dir="2700000" algn="tl">
                    <a:srgbClr val="000000">
                      <a:alpha val="43137"/>
                    </a:srgbClr>
                  </a:outerShdw>
                </a:effectLst>
              </a:rPr>
              <a:t>– TODAY – Wages and Pay</a:t>
            </a:r>
            <a:endParaRPr lang="en-US" b="1" dirty="0">
              <a:solidFill>
                <a:schemeClr val="accent3">
                  <a:lumMod val="50000"/>
                </a:schemeClr>
              </a:solidFill>
              <a:effectLst>
                <a:outerShdw blurRad="38100" dist="38100" dir="2700000" algn="tl">
                  <a:srgbClr val="000000">
                    <a:alpha val="43137"/>
                  </a:srgbClr>
                </a:outerShdw>
              </a:effectLst>
            </a:endParaRPr>
          </a:p>
          <a:p>
            <a:endParaRPr lang="en-US" dirty="0"/>
          </a:p>
        </p:txBody>
      </p:sp>
      <p:pic>
        <p:nvPicPr>
          <p:cNvPr id="2050" name="Picture 2" descr="C:\Users\dstarbu\AppData\Local\Microsoft\Windows\Temporary Internet Files\Content.IE5\GXCNT3Q0\MC90031882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3429000"/>
            <a:ext cx="28956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3618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rgbClr val="C00000"/>
                </a:solidFill>
              </a:rPr>
              <a:t>HW: Pg. 7/1-10 Due FRIDAY</a:t>
            </a:r>
          </a:p>
          <a:p>
            <a:r>
              <a:rPr lang="en-US" b="1" dirty="0" smtClean="0">
                <a:solidFill>
                  <a:srgbClr val="C00000"/>
                </a:solidFill>
              </a:rPr>
              <a:t>Project STOCK MARKET Due October 8</a:t>
            </a:r>
          </a:p>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explore offerings of the American Stock Market and analyze data from a given stock.</a:t>
            </a:r>
          </a:p>
          <a:p>
            <a:pPr marL="0" indent="0">
              <a:buNone/>
            </a:pPr>
            <a:endParaRPr lang="en-US" b="1" dirty="0" smtClean="0">
              <a:latin typeface="Aharoni" pitchFamily="2" charset="-79"/>
              <a:cs typeface="Aharoni" pitchFamily="2" charset="-79"/>
            </a:endParaRPr>
          </a:p>
          <a:p>
            <a:endParaRPr lang="en-US" b="1" dirty="0">
              <a:solidFill>
                <a:srgbClr val="C00000"/>
              </a:solidFill>
            </a:endParaRPr>
          </a:p>
        </p:txBody>
      </p:sp>
      <p:pic>
        <p:nvPicPr>
          <p:cNvPr id="2050" name="Picture 2" descr="C:\Users\dstarbu\AppData\Local\Microsoft\Windows\Temporary Internet Files\Content.IE5\DL740V0G\MM900288921[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28600"/>
            <a:ext cx="1371600"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78785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normAutofit fontScale="92500"/>
          </a:bodyPr>
          <a:lstStyle/>
          <a:p>
            <a:r>
              <a:rPr lang="en-US" b="1" dirty="0" smtClean="0">
                <a:solidFill>
                  <a:srgbClr val="165E22"/>
                </a:solidFill>
                <a:effectLst>
                  <a:outerShdw blurRad="38100" dist="38100" dir="2700000" algn="tl">
                    <a:srgbClr val="000000">
                      <a:alpha val="43137"/>
                    </a:srgbClr>
                  </a:outerShdw>
                </a:effectLst>
              </a:rPr>
              <a:t>Binder Checks – Wednesday</a:t>
            </a:r>
          </a:p>
          <a:p>
            <a:r>
              <a:rPr lang="en-US" dirty="0" smtClean="0"/>
              <a:t>Graph the PIECEWISE function on GRAPH paper:</a:t>
            </a:r>
            <a:endParaRPr lang="en-US" dirty="0"/>
          </a:p>
          <a:p>
            <a:pPr marL="0" indent="0" algn="ctr">
              <a:buNone/>
            </a:pPr>
            <a:r>
              <a:rPr lang="en-US" sz="4000" b="1" dirty="0" smtClean="0">
                <a:solidFill>
                  <a:srgbClr val="002060"/>
                </a:solidFill>
              </a:rPr>
              <a:t>y = 3x ; for x &lt; 2</a:t>
            </a:r>
          </a:p>
          <a:p>
            <a:pPr marL="0" indent="0" algn="ctr">
              <a:buNone/>
            </a:pPr>
            <a:r>
              <a:rPr lang="en-US" sz="4000" b="1" dirty="0" smtClean="0">
                <a:solidFill>
                  <a:srgbClr val="002060"/>
                </a:solidFill>
              </a:rPr>
              <a:t>y = x</a:t>
            </a:r>
            <a:r>
              <a:rPr lang="en-US" sz="4000" b="1" baseline="30000" dirty="0" smtClean="0">
                <a:solidFill>
                  <a:srgbClr val="002060"/>
                </a:solidFill>
              </a:rPr>
              <a:t>2</a:t>
            </a:r>
            <a:r>
              <a:rPr lang="en-US" sz="4000" b="1" dirty="0" smtClean="0">
                <a:solidFill>
                  <a:srgbClr val="002060"/>
                </a:solidFill>
              </a:rPr>
              <a:t> – 4 ; for 2 </a:t>
            </a:r>
            <a:r>
              <a:rPr lang="en-US" sz="4000" b="1" u="sng" dirty="0" smtClean="0">
                <a:solidFill>
                  <a:srgbClr val="002060"/>
                </a:solidFill>
              </a:rPr>
              <a:t>&lt;</a:t>
            </a:r>
            <a:r>
              <a:rPr lang="en-US" sz="4000" b="1" dirty="0" smtClean="0">
                <a:solidFill>
                  <a:srgbClr val="002060"/>
                </a:solidFill>
              </a:rPr>
              <a:t> x &lt; 5</a:t>
            </a:r>
          </a:p>
          <a:p>
            <a:pPr marL="0" indent="0" algn="ctr">
              <a:buNone/>
            </a:pPr>
            <a:r>
              <a:rPr lang="en-US" sz="4000" b="1" dirty="0" smtClean="0">
                <a:solidFill>
                  <a:srgbClr val="002060"/>
                </a:solidFill>
              </a:rPr>
              <a:t>y = 8 ; for x </a:t>
            </a:r>
            <a:r>
              <a:rPr lang="en-US" sz="4000" b="1" u="sng" dirty="0" smtClean="0">
                <a:solidFill>
                  <a:srgbClr val="002060"/>
                </a:solidFill>
              </a:rPr>
              <a:t>&gt;</a:t>
            </a:r>
            <a:r>
              <a:rPr lang="en-US" sz="4000" b="1" dirty="0" smtClean="0">
                <a:solidFill>
                  <a:srgbClr val="002060"/>
                </a:solidFill>
              </a:rPr>
              <a:t> 5</a:t>
            </a:r>
          </a:p>
          <a:p>
            <a:pPr marL="0" indent="0" algn="ctr">
              <a:buNone/>
            </a:pPr>
            <a:endParaRPr lang="en-US" sz="4000" b="1" dirty="0" smtClean="0">
              <a:solidFill>
                <a:srgbClr val="002060"/>
              </a:solidFill>
            </a:endParaRPr>
          </a:p>
          <a:p>
            <a:pPr marL="0" indent="0" algn="ctr">
              <a:buNone/>
            </a:pPr>
            <a:r>
              <a:rPr lang="en-US" sz="4000" b="1" dirty="0" smtClean="0">
                <a:solidFill>
                  <a:srgbClr val="C00000"/>
                </a:solidFill>
              </a:rPr>
              <a:t>HW: Pg. 309/ #25</a:t>
            </a:r>
            <a:endParaRPr lang="en-US" sz="4000" b="1" dirty="0">
              <a:solidFill>
                <a:srgbClr val="C00000"/>
              </a:solidFill>
            </a:endParaRPr>
          </a:p>
        </p:txBody>
      </p:sp>
    </p:spTree>
    <p:extLst>
      <p:ext uri="{BB962C8B-B14F-4D97-AF65-F5344CB8AC3E}">
        <p14:creationId xmlns:p14="http://schemas.microsoft.com/office/powerpoint/2010/main" val="276163510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a:t>
            </a:r>
          </a:p>
        </p:txBody>
      </p:sp>
      <p:sp>
        <p:nvSpPr>
          <p:cNvPr id="3" name="Content Placeholder 2"/>
          <p:cNvSpPr>
            <a:spLocks noGrp="1"/>
          </p:cNvSpPr>
          <p:nvPr>
            <p:ph idx="1"/>
          </p:nvPr>
        </p:nvSpPr>
        <p:spPr/>
        <p:txBody>
          <a:bodyPr/>
          <a:lstStyle/>
          <a:p>
            <a:pPr algn="ctr"/>
            <a:r>
              <a:rPr lang="en-US" dirty="0" smtClean="0"/>
              <a:t>y &lt; 5x + 4</a:t>
            </a:r>
          </a:p>
          <a:p>
            <a:pPr algn="ctr"/>
            <a:r>
              <a:rPr lang="en-US" dirty="0"/>
              <a:t>y</a:t>
            </a:r>
            <a:r>
              <a:rPr lang="en-US" dirty="0" smtClean="0"/>
              <a:t> </a:t>
            </a:r>
            <a:r>
              <a:rPr lang="en-US" u="sng" dirty="0" smtClean="0"/>
              <a:t>&gt;</a:t>
            </a:r>
            <a:r>
              <a:rPr lang="en-US" dirty="0" smtClean="0"/>
              <a:t> 9 – 2x</a:t>
            </a:r>
          </a:p>
          <a:p>
            <a:r>
              <a:rPr lang="en-US" dirty="0" smtClean="0"/>
              <a:t>Linear Programming</a:t>
            </a:r>
            <a:endParaRPr lang="en-US" dirty="0"/>
          </a:p>
          <a:p>
            <a:pPr lvl="1"/>
            <a:r>
              <a:rPr lang="en-US" dirty="0" smtClean="0"/>
              <a:t>Systems of INEQUALITIES</a:t>
            </a:r>
          </a:p>
          <a:p>
            <a:pPr lvl="1"/>
            <a:r>
              <a:rPr lang="en-US" dirty="0" smtClean="0"/>
              <a:t>Feasible Regions</a:t>
            </a:r>
          </a:p>
          <a:p>
            <a:endParaRPr lang="en-US" dirty="0"/>
          </a:p>
        </p:txBody>
      </p:sp>
    </p:spTree>
    <p:extLst>
      <p:ext uri="{BB962C8B-B14F-4D97-AF65-F5344CB8AC3E}">
        <p14:creationId xmlns:p14="http://schemas.microsoft.com/office/powerpoint/2010/main" val="292538039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a:t>
            </a:r>
          </a:p>
        </p:txBody>
      </p:sp>
      <p:sp>
        <p:nvSpPr>
          <p:cNvPr id="3" name="Content Placeholder 2"/>
          <p:cNvSpPr>
            <a:spLocks noGrp="1"/>
          </p:cNvSpPr>
          <p:nvPr>
            <p:ph idx="1"/>
          </p:nvPr>
        </p:nvSpPr>
        <p:spPr>
          <a:xfrm>
            <a:off x="8189" y="1455360"/>
            <a:ext cx="9135811" cy="4525963"/>
          </a:xfrm>
        </p:spPr>
        <p:txBody>
          <a:bodyPr/>
          <a:lstStyle/>
          <a:p>
            <a:r>
              <a:rPr lang="en-US" dirty="0" smtClean="0"/>
              <a:t>Write a SYSTEM OF INEQUALITIES for the situation:</a:t>
            </a:r>
          </a:p>
          <a:p>
            <a:pPr marL="0" indent="0">
              <a:buNone/>
            </a:pPr>
            <a:r>
              <a:rPr lang="en-US" b="1" dirty="0" smtClean="0">
                <a:solidFill>
                  <a:srgbClr val="165E22"/>
                </a:solidFill>
              </a:rPr>
              <a:t>A stage actor’s theatre has a capacity of 225 people. The theatre sells tickets at 2 prices: REGULAR and DISCOUNT. The regular ticket cost $12 and the discount ticket cost $9. The theatre needs to sell at least $300 worth of tickets in order to have a performance. They also do NOT want to sell more than 100 DISCOUNT tickets.</a:t>
            </a:r>
            <a:endParaRPr lang="en-US" b="1" dirty="0">
              <a:solidFill>
                <a:srgbClr val="165E22"/>
              </a:solidFill>
            </a:endParaRPr>
          </a:p>
        </p:txBody>
      </p:sp>
      <p:pic>
        <p:nvPicPr>
          <p:cNvPr id="2050" name="Picture 2" descr="C:\Users\dstarbu\AppData\Local\Microsoft\Windows\Temporary Internet Files\Content.IE5\2PUEW0UN\MC90029589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5073016"/>
            <a:ext cx="1679418" cy="1753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075710"/>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Graphing FEASIBLE Region</a:t>
            </a:r>
            <a:endParaRPr lang="en-US" dirty="0"/>
          </a:p>
        </p:txBody>
      </p:sp>
      <p:sp>
        <p:nvSpPr>
          <p:cNvPr id="3" name="Content Placeholder 2"/>
          <p:cNvSpPr>
            <a:spLocks noGrp="1"/>
          </p:cNvSpPr>
          <p:nvPr>
            <p:ph idx="1"/>
          </p:nvPr>
        </p:nvSpPr>
        <p:spPr/>
        <p:txBody>
          <a:bodyPr/>
          <a:lstStyle/>
          <a:p>
            <a:r>
              <a:rPr lang="en-US" dirty="0" smtClean="0"/>
              <a:t>Complete a table for each inequality you wrote for the situation</a:t>
            </a:r>
          </a:p>
          <a:p>
            <a:r>
              <a:rPr lang="en-US" dirty="0" smtClean="0"/>
              <a:t>Graph the table on GRAPH paper. Each graph is a BOUNDARY for the FEASIBLE REGION</a:t>
            </a:r>
          </a:p>
          <a:p>
            <a:r>
              <a:rPr lang="en-US" dirty="0" smtClean="0"/>
              <a:t>Connect the Lines of each Boundary: Dashed or Solid</a:t>
            </a:r>
          </a:p>
          <a:p>
            <a:r>
              <a:rPr lang="en-US" dirty="0" smtClean="0"/>
              <a:t>Shade each inequality, creating the feasible region</a:t>
            </a:r>
            <a:endParaRPr lang="en-US" dirty="0"/>
          </a:p>
        </p:txBody>
      </p:sp>
    </p:spTree>
    <p:extLst>
      <p:ext uri="{BB962C8B-B14F-4D97-AF65-F5344CB8AC3E}">
        <p14:creationId xmlns:p14="http://schemas.microsoft.com/office/powerpoint/2010/main" val="111221005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Binder Check</a:t>
            </a:r>
            <a:endParaRPr lang="en-US" dirty="0"/>
          </a:p>
        </p:txBody>
      </p:sp>
      <p:sp>
        <p:nvSpPr>
          <p:cNvPr id="3" name="Content Placeholder 2"/>
          <p:cNvSpPr>
            <a:spLocks noGrp="1"/>
          </p:cNvSpPr>
          <p:nvPr>
            <p:ph idx="1"/>
          </p:nvPr>
        </p:nvSpPr>
        <p:spPr/>
        <p:txBody>
          <a:bodyPr/>
          <a:lstStyle/>
          <a:p>
            <a:r>
              <a:rPr lang="en-US" dirty="0" smtClean="0"/>
              <a:t>Revenue, Cost and Profit (Quadratic Eqn.)</a:t>
            </a:r>
          </a:p>
          <a:p>
            <a:r>
              <a:rPr lang="en-US" dirty="0" smtClean="0"/>
              <a:t>Compounding Interest: Investments and Credit</a:t>
            </a:r>
          </a:p>
          <a:p>
            <a:r>
              <a:rPr lang="en-US" dirty="0" smtClean="0"/>
              <a:t>Payroll: Calculating Paychecks, Taxes</a:t>
            </a:r>
          </a:p>
          <a:p>
            <a:r>
              <a:rPr lang="en-US" dirty="0" smtClean="0"/>
              <a:t>Linear Programming</a:t>
            </a:r>
            <a:endParaRPr lang="en-US" dirty="0"/>
          </a:p>
        </p:txBody>
      </p:sp>
      <p:pic>
        <p:nvPicPr>
          <p:cNvPr id="3074" name="Picture 2" descr="C:\Users\dstarbu\AppData\Local\Microsoft\Windows\Temporary Internet Files\Content.IE5\GXCNT3Q0\MC90035166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9000" y="4495800"/>
            <a:ext cx="2827598" cy="2149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658140"/>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dirty="0" smtClean="0"/>
              <a:t>Worksheet – Linear Programming</a:t>
            </a:r>
          </a:p>
          <a:p>
            <a:r>
              <a:rPr lang="en-US" dirty="0" smtClean="0"/>
              <a:t>Graphing Feasible Regions</a:t>
            </a:r>
            <a:endParaRPr lang="en-US" dirty="0"/>
          </a:p>
        </p:txBody>
      </p:sp>
      <p:pic>
        <p:nvPicPr>
          <p:cNvPr id="4098" name="Picture 2" descr="C:\Users\dstarbu\AppData\Local\Microsoft\Windows\Temporary Internet Files\Content.IE5\AECW5UFU\MC90024074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3124200"/>
            <a:ext cx="3505200" cy="3214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957120"/>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0" y="1295400"/>
            <a:ext cx="9144000" cy="5562600"/>
          </a:xfrm>
        </p:spPr>
        <p:txBody>
          <a:bodyPr>
            <a:normAutofit fontScale="55000" lnSpcReduction="20000"/>
          </a:bodyPr>
          <a:lstStyle/>
          <a:p>
            <a:pPr marL="0" indent="0" algn="ctr">
              <a:buNone/>
            </a:pPr>
            <a:r>
              <a:rPr lang="en-US" b="1" dirty="0"/>
              <a:t>Financial Algebra – Final Exam Review Topics</a:t>
            </a:r>
            <a:endParaRPr lang="en-US" dirty="0"/>
          </a:p>
          <a:p>
            <a:pPr marL="0" indent="0">
              <a:buNone/>
            </a:pPr>
            <a:r>
              <a:rPr lang="en-US" b="1" dirty="0"/>
              <a:t>Chapter 2 – Revenue, Cost and Profit</a:t>
            </a:r>
            <a:endParaRPr lang="en-US" dirty="0"/>
          </a:p>
          <a:p>
            <a:pPr marL="0" indent="0">
              <a:buNone/>
            </a:pPr>
            <a:r>
              <a:rPr lang="en-US" b="1" dirty="0"/>
              <a:t>	</a:t>
            </a:r>
            <a:r>
              <a:rPr lang="en-US" b="1" dirty="0" smtClean="0"/>
              <a:t>L</a:t>
            </a:r>
            <a:r>
              <a:rPr lang="en-US" dirty="0" smtClean="0"/>
              <a:t>inear </a:t>
            </a:r>
            <a:r>
              <a:rPr lang="en-US" dirty="0"/>
              <a:t>and Quadratic – Maximization - Graphing</a:t>
            </a:r>
          </a:p>
          <a:p>
            <a:pPr marL="0" indent="0">
              <a:buNone/>
            </a:pPr>
            <a:r>
              <a:rPr lang="en-US" dirty="0"/>
              <a:t>	Points of Intersection – R = C</a:t>
            </a:r>
          </a:p>
          <a:p>
            <a:pPr marL="0" indent="0">
              <a:buNone/>
            </a:pPr>
            <a:r>
              <a:rPr lang="en-US" dirty="0"/>
              <a:t>	</a:t>
            </a:r>
            <a:r>
              <a:rPr lang="en-US" u="sng" dirty="0"/>
              <a:t>Chapter </a:t>
            </a:r>
            <a:r>
              <a:rPr lang="en-US" u="sng" dirty="0" smtClean="0"/>
              <a:t>2 </a:t>
            </a:r>
            <a:r>
              <a:rPr lang="en-US" u="sng" dirty="0"/>
              <a:t>Review – Pg. 110</a:t>
            </a:r>
            <a:endParaRPr lang="en-US" dirty="0"/>
          </a:p>
          <a:p>
            <a:pPr marL="0" indent="0">
              <a:buNone/>
            </a:pPr>
            <a:r>
              <a:rPr lang="en-US" b="1" dirty="0"/>
              <a:t>Chapter 3 and 4 – Investments and Credit</a:t>
            </a:r>
            <a:endParaRPr lang="en-US" dirty="0"/>
          </a:p>
          <a:p>
            <a:pPr marL="0" indent="0">
              <a:buNone/>
            </a:pPr>
            <a:r>
              <a:rPr lang="en-US" dirty="0"/>
              <a:t>	Exponential Growth and Decay</a:t>
            </a:r>
          </a:p>
          <a:p>
            <a:pPr marL="0" indent="0">
              <a:buNone/>
            </a:pPr>
            <a:r>
              <a:rPr lang="en-US" dirty="0" smtClean="0"/>
              <a:t>	Annual </a:t>
            </a:r>
            <a:r>
              <a:rPr lang="en-US" dirty="0"/>
              <a:t>Interest Rates</a:t>
            </a:r>
          </a:p>
          <a:p>
            <a:pPr marL="0" indent="0">
              <a:buNone/>
            </a:pPr>
            <a:r>
              <a:rPr lang="en-US" dirty="0" smtClean="0"/>
              <a:t>	Quarterly</a:t>
            </a:r>
            <a:r>
              <a:rPr lang="en-US" dirty="0"/>
              <a:t>, Monthly, Daily</a:t>
            </a:r>
          </a:p>
          <a:p>
            <a:pPr marL="0" indent="0">
              <a:buNone/>
            </a:pPr>
            <a:r>
              <a:rPr lang="en-US" dirty="0" smtClean="0"/>
              <a:t>	Late </a:t>
            </a:r>
            <a:r>
              <a:rPr lang="en-US" dirty="0"/>
              <a:t>Fees and Penalties – Total Balances</a:t>
            </a:r>
          </a:p>
          <a:p>
            <a:pPr marL="0" indent="0">
              <a:buNone/>
            </a:pPr>
            <a:r>
              <a:rPr lang="en-US" dirty="0" smtClean="0"/>
              <a:t>	</a:t>
            </a:r>
            <a:r>
              <a:rPr lang="en-US" u="sng" dirty="0" smtClean="0"/>
              <a:t>Chapter </a:t>
            </a:r>
            <a:r>
              <a:rPr lang="en-US" u="sng" dirty="0"/>
              <a:t>3 Review – Pg. 168</a:t>
            </a:r>
            <a:endParaRPr lang="en-US" dirty="0"/>
          </a:p>
          <a:p>
            <a:pPr marL="0" indent="0">
              <a:buNone/>
            </a:pPr>
            <a:r>
              <a:rPr lang="en-US" dirty="0"/>
              <a:t>	</a:t>
            </a:r>
            <a:r>
              <a:rPr lang="en-US" u="sng" dirty="0"/>
              <a:t>Chapter 4 Review – Pg. 211</a:t>
            </a:r>
            <a:endParaRPr lang="en-US" dirty="0"/>
          </a:p>
          <a:p>
            <a:pPr marL="0" indent="0">
              <a:buNone/>
            </a:pPr>
            <a:r>
              <a:rPr lang="en-US" b="1" dirty="0"/>
              <a:t>Chapter 6 – Employment and Paychecks </a:t>
            </a:r>
            <a:endParaRPr lang="en-US" dirty="0"/>
          </a:p>
          <a:p>
            <a:pPr marL="0" indent="0">
              <a:buNone/>
            </a:pPr>
            <a:r>
              <a:rPr lang="en-US" dirty="0"/>
              <a:t>	Salary, Hourly, Commission, Piecework Pay</a:t>
            </a:r>
          </a:p>
          <a:p>
            <a:pPr marL="0" indent="0">
              <a:buNone/>
            </a:pPr>
            <a:r>
              <a:rPr lang="en-US" dirty="0" smtClean="0"/>
              <a:t>	Taxes </a:t>
            </a:r>
            <a:r>
              <a:rPr lang="en-US" dirty="0"/>
              <a:t>and </a:t>
            </a:r>
            <a:r>
              <a:rPr lang="en-US" dirty="0" smtClean="0"/>
              <a:t>Benefits</a:t>
            </a:r>
          </a:p>
          <a:p>
            <a:pPr marL="0" indent="0">
              <a:buNone/>
            </a:pPr>
            <a:r>
              <a:rPr lang="en-US" dirty="0"/>
              <a:t>	</a:t>
            </a:r>
            <a:r>
              <a:rPr lang="en-US" dirty="0" smtClean="0"/>
              <a:t>GROSS, NET Pay</a:t>
            </a:r>
            <a:endParaRPr lang="en-US" dirty="0"/>
          </a:p>
          <a:p>
            <a:pPr marL="0" indent="0">
              <a:buNone/>
            </a:pPr>
            <a:r>
              <a:rPr lang="en-US" dirty="0" smtClean="0"/>
              <a:t>	</a:t>
            </a:r>
            <a:r>
              <a:rPr lang="en-US" u="sng" dirty="0" smtClean="0"/>
              <a:t>Chapter </a:t>
            </a:r>
            <a:r>
              <a:rPr lang="en-US" u="sng" dirty="0"/>
              <a:t>6 Review – Pg. 321</a:t>
            </a:r>
            <a:endParaRPr lang="en-US" dirty="0"/>
          </a:p>
          <a:p>
            <a:pPr marL="0" indent="0" algn="ctr">
              <a:buNone/>
            </a:pPr>
            <a:r>
              <a:rPr lang="en-US" b="1" u="sng" dirty="0" smtClean="0">
                <a:solidFill>
                  <a:schemeClr val="tx2">
                    <a:lumMod val="50000"/>
                  </a:schemeClr>
                </a:solidFill>
                <a:effectLst>
                  <a:outerShdw blurRad="38100" dist="38100" dir="2700000" algn="tl">
                    <a:srgbClr val="000000">
                      <a:alpha val="43137"/>
                    </a:srgbClr>
                  </a:outerShdw>
                </a:effectLst>
              </a:rPr>
              <a:t>Linear </a:t>
            </a:r>
            <a:r>
              <a:rPr lang="en-US" b="1" u="sng" dirty="0">
                <a:solidFill>
                  <a:schemeClr val="tx2">
                    <a:lumMod val="50000"/>
                  </a:schemeClr>
                </a:solidFill>
                <a:effectLst>
                  <a:outerShdw blurRad="38100" dist="38100" dir="2700000" algn="tl">
                    <a:srgbClr val="000000">
                      <a:alpha val="43137"/>
                    </a:srgbClr>
                  </a:outerShdw>
                </a:effectLst>
              </a:rPr>
              <a:t>Programming</a:t>
            </a:r>
            <a:endParaRPr lang="en-US" dirty="0">
              <a:solidFill>
                <a:schemeClr val="tx2">
                  <a:lumMod val="50000"/>
                </a:schemeClr>
              </a:solidFill>
              <a:effectLst>
                <a:outerShdw blurRad="38100" dist="38100" dir="2700000" algn="tl">
                  <a:srgbClr val="000000">
                    <a:alpha val="43137"/>
                  </a:srgbClr>
                </a:outerShdw>
              </a:effectLst>
            </a:endParaRPr>
          </a:p>
          <a:p>
            <a:pPr marL="0" indent="0" algn="ctr">
              <a:buNone/>
            </a:pPr>
            <a:r>
              <a:rPr lang="en-US" b="1" dirty="0">
                <a:solidFill>
                  <a:schemeClr val="tx2">
                    <a:lumMod val="50000"/>
                  </a:schemeClr>
                </a:solidFill>
                <a:effectLst>
                  <a:outerShdw blurRad="38100" dist="38100" dir="2700000" algn="tl">
                    <a:srgbClr val="000000">
                      <a:alpha val="43137"/>
                    </a:srgbClr>
                  </a:outerShdw>
                </a:effectLst>
              </a:rPr>
              <a:t>TAKE HOME TEST – ‘Picturing Pictures’ Due at </a:t>
            </a:r>
            <a:r>
              <a:rPr lang="en-US" b="1" dirty="0" smtClean="0">
                <a:solidFill>
                  <a:schemeClr val="tx2">
                    <a:lumMod val="50000"/>
                  </a:schemeClr>
                </a:solidFill>
                <a:effectLst>
                  <a:outerShdw blurRad="38100" dist="38100" dir="2700000" algn="tl">
                    <a:srgbClr val="000000">
                      <a:alpha val="43137"/>
                    </a:srgbClr>
                  </a:outerShdw>
                </a:effectLst>
              </a:rPr>
              <a:t>Final</a:t>
            </a:r>
            <a:endParaRPr lang="en-US" dirty="0">
              <a:solidFill>
                <a:schemeClr val="tx2">
                  <a:lumMod val="50000"/>
                </a:schemeClr>
              </a:solidFill>
              <a:effectLst>
                <a:outerShdw blurRad="38100" dist="38100" dir="2700000" algn="tl">
                  <a:srgbClr val="000000">
                    <a:alpha val="43137"/>
                  </a:srgbClr>
                </a:outerShdw>
              </a:effectLst>
            </a:endParaRPr>
          </a:p>
          <a:p>
            <a:pPr marL="0" indent="0" algn="ctr">
              <a:buNone/>
            </a:pPr>
            <a:r>
              <a:rPr lang="en-US" b="1" u="sng" dirty="0">
                <a:solidFill>
                  <a:srgbClr val="C00000"/>
                </a:solidFill>
              </a:rPr>
              <a:t>Study your CW, HW, and especially your NOTES and SEMESTER TESTS AND QUIZZES</a:t>
            </a:r>
            <a:endParaRPr lang="en-US" b="1" dirty="0">
              <a:solidFill>
                <a:srgbClr val="C00000"/>
              </a:solidFill>
            </a:endParaRPr>
          </a:p>
          <a:p>
            <a:pPr marL="0" indent="0">
              <a:buNone/>
            </a:pPr>
            <a:endParaRPr lang="en-US" dirty="0"/>
          </a:p>
        </p:txBody>
      </p:sp>
    </p:spTree>
    <p:extLst>
      <p:ext uri="{BB962C8B-B14F-4D97-AF65-F5344CB8AC3E}">
        <p14:creationId xmlns:p14="http://schemas.microsoft.com/office/powerpoint/2010/main" val="875236734"/>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4400" y="914400"/>
            <a:ext cx="4572000" cy="5334000"/>
          </a:xfrm>
          <a:prstGeom prst="rect">
            <a:avLst/>
          </a:prstGeom>
        </p:spPr>
      </p:pic>
      <p:sp>
        <p:nvSpPr>
          <p:cNvPr id="2" name="Title 1"/>
          <p:cNvSpPr>
            <a:spLocks noGrp="1"/>
          </p:cNvSpPr>
          <p:nvPr>
            <p:ph type="title"/>
          </p:nvPr>
        </p:nvSpPr>
        <p:spPr/>
        <p:txBody>
          <a:bodyPr/>
          <a:lstStyle/>
          <a:p>
            <a:r>
              <a:rPr lang="en-US" dirty="0" smtClean="0"/>
              <a:t>Final Exam	</a:t>
            </a:r>
            <a:endParaRPr lang="en-US" dirty="0"/>
          </a:p>
        </p:txBody>
      </p:sp>
      <p:sp>
        <p:nvSpPr>
          <p:cNvPr id="3" name="Content Placeholder 2"/>
          <p:cNvSpPr>
            <a:spLocks noGrp="1"/>
          </p:cNvSpPr>
          <p:nvPr>
            <p:ph idx="1"/>
          </p:nvPr>
        </p:nvSpPr>
        <p:spPr>
          <a:xfrm>
            <a:off x="457200" y="1600200"/>
            <a:ext cx="7239000" cy="4525963"/>
          </a:xfrm>
        </p:spPr>
        <p:txBody>
          <a:bodyPr/>
          <a:lstStyle/>
          <a:p>
            <a:r>
              <a:rPr lang="en-US" sz="3600" b="1" dirty="0" smtClean="0">
                <a:solidFill>
                  <a:schemeClr val="accent5">
                    <a:lumMod val="50000"/>
                  </a:schemeClr>
                </a:solidFill>
              </a:rPr>
              <a:t>You need:</a:t>
            </a:r>
          </a:p>
          <a:p>
            <a:pPr lvl="1"/>
            <a:r>
              <a:rPr lang="en-US" sz="3600" b="1" dirty="0" smtClean="0">
                <a:solidFill>
                  <a:schemeClr val="accent5">
                    <a:lumMod val="50000"/>
                  </a:schemeClr>
                </a:solidFill>
              </a:rPr>
              <a:t>‘Picturing Pictures’</a:t>
            </a:r>
          </a:p>
          <a:p>
            <a:pPr lvl="2"/>
            <a:r>
              <a:rPr lang="en-US" sz="3200" b="1" dirty="0" smtClean="0">
                <a:solidFill>
                  <a:schemeClr val="accent5">
                    <a:lumMod val="50000"/>
                  </a:schemeClr>
                </a:solidFill>
              </a:rPr>
              <a:t>Be sure to have</a:t>
            </a:r>
          </a:p>
          <a:p>
            <a:pPr marL="914400" lvl="2" indent="0">
              <a:buNone/>
            </a:pPr>
            <a:r>
              <a:rPr lang="en-US" sz="3200" b="1" smtClean="0">
                <a:solidFill>
                  <a:schemeClr val="accent5">
                    <a:lumMod val="50000"/>
                  </a:schemeClr>
                </a:solidFill>
              </a:rPr>
              <a:t>  MAX </a:t>
            </a:r>
            <a:r>
              <a:rPr lang="en-US" sz="3200" b="1" dirty="0" smtClean="0">
                <a:solidFill>
                  <a:schemeClr val="accent5">
                    <a:lumMod val="50000"/>
                  </a:schemeClr>
                </a:solidFill>
              </a:rPr>
              <a:t>profit Calculated</a:t>
            </a:r>
          </a:p>
          <a:p>
            <a:pPr lvl="1"/>
            <a:r>
              <a:rPr lang="en-US" sz="3600" b="1" dirty="0" smtClean="0">
                <a:solidFill>
                  <a:schemeClr val="accent5">
                    <a:lumMod val="50000"/>
                  </a:schemeClr>
                </a:solidFill>
              </a:rPr>
              <a:t>Calculator</a:t>
            </a:r>
          </a:p>
          <a:p>
            <a:pPr lvl="1"/>
            <a:r>
              <a:rPr lang="en-US" sz="3600" b="1" dirty="0" smtClean="0">
                <a:solidFill>
                  <a:schemeClr val="accent5">
                    <a:lumMod val="50000"/>
                  </a:schemeClr>
                </a:solidFill>
              </a:rPr>
              <a:t>Yellow Page Notes</a:t>
            </a:r>
          </a:p>
          <a:p>
            <a:pPr lvl="1"/>
            <a:endParaRPr lang="en-US" dirty="0"/>
          </a:p>
        </p:txBody>
      </p:sp>
    </p:spTree>
    <p:extLst>
      <p:ext uri="{BB962C8B-B14F-4D97-AF65-F5344CB8AC3E}">
        <p14:creationId xmlns:p14="http://schemas.microsoft.com/office/powerpoint/2010/main" val="60997452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Measures of Center</a:t>
            </a:r>
          </a:p>
          <a:p>
            <a:r>
              <a:rPr lang="en-US" dirty="0" smtClean="0"/>
              <a:t>EXCEL Spreadsheets</a:t>
            </a:r>
          </a:p>
          <a:p>
            <a:r>
              <a:rPr lang="en-US" dirty="0" smtClean="0"/>
              <a:t>Graphs by Hand and on EXCEL</a:t>
            </a:r>
            <a:endParaRPr lang="en-US" dirty="0"/>
          </a:p>
        </p:txBody>
      </p:sp>
      <p:pic>
        <p:nvPicPr>
          <p:cNvPr id="2050" name="Picture 2" descr="C:\Users\dstarbu\AppData\Local\Microsoft\Windows\Temporary Internet Files\Content.IE5\AECW5UFU\MC90043877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800" y="3581400"/>
            <a:ext cx="3505200" cy="292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58143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Measures of Center	</a:t>
            </a:r>
            <a:endParaRPr lang="en-US" dirty="0"/>
          </a:p>
        </p:txBody>
      </p:sp>
      <p:sp>
        <p:nvSpPr>
          <p:cNvPr id="3" name="Content Placeholder 2"/>
          <p:cNvSpPr>
            <a:spLocks noGrp="1"/>
          </p:cNvSpPr>
          <p:nvPr>
            <p:ph idx="1"/>
          </p:nvPr>
        </p:nvSpPr>
        <p:spPr>
          <a:xfrm>
            <a:off x="0" y="1600200"/>
            <a:ext cx="9144000" cy="4525963"/>
          </a:xfrm>
        </p:spPr>
        <p:txBody>
          <a:bodyPr/>
          <a:lstStyle/>
          <a:p>
            <a:r>
              <a:rPr lang="en-US" dirty="0" smtClean="0"/>
              <a:t>Find the MEAN, MEDIAN, MODE and RANGE for the data set:</a:t>
            </a:r>
          </a:p>
          <a:p>
            <a:pPr marL="0" indent="0" algn="ctr">
              <a:buNone/>
            </a:pPr>
            <a:r>
              <a:rPr lang="en-US" sz="3600" b="1" dirty="0" smtClean="0"/>
              <a:t>{16, 15, 8, 22, 19, 13, 20, 21, 17, 15, 16, 16}</a:t>
            </a:r>
          </a:p>
          <a:p>
            <a:r>
              <a:rPr lang="en-US" sz="3600" dirty="0" smtClean="0"/>
              <a:t>Draw a FREQUENCY graph for the data set</a:t>
            </a:r>
          </a:p>
          <a:p>
            <a:r>
              <a:rPr lang="en-US" sz="3600" dirty="0" smtClean="0"/>
              <a:t>Draw a HISTOGRAM for the data set</a:t>
            </a:r>
          </a:p>
        </p:txBody>
      </p:sp>
      <p:pic>
        <p:nvPicPr>
          <p:cNvPr id="3074" name="Picture 2" descr="C:\Users\dstarbu\AppData\Local\Microsoft\Windows\Temporary Internet Files\Content.IE5\WTZ3S8M0\MM900303472[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463278"/>
            <a:ext cx="2057400" cy="2382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828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Starbuck’s Coffee 	 </a:t>
            </a:r>
            <a:endParaRPr lang="en-US" dirty="0"/>
          </a:p>
        </p:txBody>
      </p:sp>
      <p:sp>
        <p:nvSpPr>
          <p:cNvPr id="5" name="Content Placeholder 4"/>
          <p:cNvSpPr>
            <a:spLocks noGrp="1"/>
          </p:cNvSpPr>
          <p:nvPr>
            <p:ph idx="1"/>
          </p:nvPr>
        </p:nvSpPr>
        <p:spPr>
          <a:xfrm>
            <a:off x="457200" y="1600200"/>
            <a:ext cx="8458200" cy="5105400"/>
          </a:xfrm>
        </p:spPr>
        <p:txBody>
          <a:bodyPr/>
          <a:lstStyle/>
          <a:p>
            <a:r>
              <a:rPr lang="en-US" dirty="0" smtClean="0"/>
              <a:t>NASDAQ Ticker Symbol –SBUX</a:t>
            </a:r>
          </a:p>
          <a:p>
            <a:r>
              <a:rPr lang="en-US" dirty="0" smtClean="0"/>
              <a:t>Stock Price 8/22 - $77.35</a:t>
            </a:r>
          </a:p>
          <a:p>
            <a:r>
              <a:rPr lang="en-US" dirty="0">
                <a:hlinkClick r:id="rId2"/>
              </a:rPr>
              <a:t>http://</a:t>
            </a:r>
            <a:r>
              <a:rPr lang="en-US" dirty="0" smtClean="0">
                <a:hlinkClick r:id="rId2"/>
              </a:rPr>
              <a:t>www.google.com/finance?client=ob&amp;q=NASDAQ:SBUX</a:t>
            </a:r>
            <a:endParaRPr lang="en-US" dirty="0" smtClean="0"/>
          </a:p>
          <a:p>
            <a:r>
              <a:rPr lang="en-US" dirty="0">
                <a:hlinkClick r:id="rId3"/>
              </a:rPr>
              <a:t>http://</a:t>
            </a:r>
            <a:r>
              <a:rPr lang="en-US" dirty="0" smtClean="0">
                <a:hlinkClick r:id="rId3"/>
              </a:rPr>
              <a:t>www.investopedia.com/ask/answers/03/072403.asp</a:t>
            </a:r>
            <a:endParaRPr lang="en-US" dirty="0" smtClean="0"/>
          </a:p>
          <a:p>
            <a:r>
              <a:rPr lang="en-US" dirty="0">
                <a:hlinkClick r:id="rId4"/>
              </a:rPr>
              <a:t>http://</a:t>
            </a:r>
            <a:r>
              <a:rPr lang="en-US" dirty="0" smtClean="0">
                <a:hlinkClick r:id="rId4"/>
              </a:rPr>
              <a:t>www.bloomberg.com/quote/CMG:US</a:t>
            </a:r>
            <a:endParaRPr lang="en-US" dirty="0" smtClean="0"/>
          </a:p>
          <a:p>
            <a:endParaRPr lang="en-US" dirty="0" smtClean="0"/>
          </a:p>
          <a:p>
            <a:endParaRPr lang="en-US" dirty="0" smtClean="0"/>
          </a:p>
          <a:p>
            <a:pPr marL="0" indent="0">
              <a:buNone/>
            </a:pPr>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25101"/>
            <a:ext cx="1632397" cy="1691974"/>
          </a:xfrm>
          <a:prstGeom prst="rect">
            <a:avLst/>
          </a:prstGeom>
        </p:spPr>
      </p:pic>
    </p:spTree>
    <p:extLst>
      <p:ext uri="{BB962C8B-B14F-4D97-AF65-F5344CB8AC3E}">
        <p14:creationId xmlns:p14="http://schemas.microsoft.com/office/powerpoint/2010/main" val="23119492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POP QUIZ</a:t>
            </a:r>
          </a:p>
          <a:p>
            <a:pPr marL="0" indent="0">
              <a:buNone/>
            </a:pPr>
            <a:r>
              <a:rPr lang="en-US" dirty="0" smtClean="0"/>
              <a:t>Fill in the missing data in the table: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13969717"/>
              </p:ext>
            </p:extLst>
          </p:nvPr>
        </p:nvGraphicFramePr>
        <p:xfrm>
          <a:off x="1371600" y="3124200"/>
          <a:ext cx="6096000" cy="1483360"/>
        </p:xfrm>
        <a:graphic>
          <a:graphicData uri="http://schemas.openxmlformats.org/drawingml/2006/table">
            <a:tbl>
              <a:tblPr firstRow="1" bandRow="1">
                <a:tableStyleId>{5940675A-B579-460E-94D1-54222C63F5DA}</a:tableStyleId>
              </a:tblPr>
              <a:tblGrid>
                <a:gridCol w="2032000"/>
                <a:gridCol w="2032000"/>
                <a:gridCol w="2032000"/>
              </a:tblGrid>
              <a:tr h="370840">
                <a:tc>
                  <a:txBody>
                    <a:bodyPr/>
                    <a:lstStyle/>
                    <a:p>
                      <a:r>
                        <a:rPr lang="en-US" b="1" dirty="0" smtClean="0"/>
                        <a:t>Fraction </a:t>
                      </a:r>
                      <a:endParaRPr lang="en-US" b="1" dirty="0"/>
                    </a:p>
                  </a:txBody>
                  <a:tcPr/>
                </a:tc>
                <a:tc>
                  <a:txBody>
                    <a:bodyPr/>
                    <a:lstStyle/>
                    <a:p>
                      <a:r>
                        <a:rPr lang="en-US" b="1" dirty="0" smtClean="0"/>
                        <a:t>Decimal </a:t>
                      </a:r>
                      <a:endParaRPr lang="en-US" b="1" dirty="0"/>
                    </a:p>
                  </a:txBody>
                  <a:tcPr/>
                </a:tc>
                <a:tc>
                  <a:txBody>
                    <a:bodyPr/>
                    <a:lstStyle/>
                    <a:p>
                      <a:r>
                        <a:rPr lang="en-US" b="1" dirty="0" smtClean="0"/>
                        <a:t>%</a:t>
                      </a:r>
                      <a:endParaRPr lang="en-US" b="1" dirty="0"/>
                    </a:p>
                  </a:txBody>
                  <a:tcPr/>
                </a:tc>
              </a:tr>
              <a:tr h="370840">
                <a:tc>
                  <a:txBody>
                    <a:bodyPr/>
                    <a:lstStyle/>
                    <a:p>
                      <a:r>
                        <a:rPr lang="en-US" b="1" dirty="0" smtClean="0"/>
                        <a:t>5/8</a:t>
                      </a:r>
                      <a:endParaRPr lang="en-US" b="1" dirty="0"/>
                    </a:p>
                  </a:txBody>
                  <a:tcPr/>
                </a:tc>
                <a:tc>
                  <a:txBody>
                    <a:bodyPr/>
                    <a:lstStyle/>
                    <a:p>
                      <a:endParaRPr lang="en-US" b="1" dirty="0"/>
                    </a:p>
                  </a:txBody>
                  <a:tcPr/>
                </a:tc>
                <a:tc>
                  <a:txBody>
                    <a:bodyPr/>
                    <a:lstStyle/>
                    <a:p>
                      <a:endParaRPr lang="en-US" b="1" dirty="0"/>
                    </a:p>
                  </a:txBody>
                  <a:tcPr/>
                </a:tc>
              </a:tr>
              <a:tr h="370840">
                <a:tc>
                  <a:txBody>
                    <a:bodyPr/>
                    <a:lstStyle/>
                    <a:p>
                      <a:endParaRPr lang="en-US" b="1" dirty="0"/>
                    </a:p>
                  </a:txBody>
                  <a:tcPr/>
                </a:tc>
                <a:tc>
                  <a:txBody>
                    <a:bodyPr/>
                    <a:lstStyle/>
                    <a:p>
                      <a:r>
                        <a:rPr lang="en-US" b="1" dirty="0" smtClean="0"/>
                        <a:t>.06</a:t>
                      </a:r>
                      <a:endParaRPr lang="en-US" b="1" dirty="0"/>
                    </a:p>
                  </a:txBody>
                  <a:tcPr/>
                </a:tc>
                <a:tc>
                  <a:txBody>
                    <a:bodyPr/>
                    <a:lstStyle/>
                    <a:p>
                      <a:endParaRPr lang="en-US" b="1" dirty="0"/>
                    </a:p>
                  </a:txBody>
                  <a:tcPr/>
                </a:tc>
              </a:tr>
              <a:tr h="370840">
                <a:tc>
                  <a:txBody>
                    <a:bodyPr/>
                    <a:lstStyle/>
                    <a:p>
                      <a:endParaRPr lang="en-US" b="1" dirty="0"/>
                    </a:p>
                  </a:txBody>
                  <a:tcPr/>
                </a:tc>
                <a:tc>
                  <a:txBody>
                    <a:bodyPr/>
                    <a:lstStyle/>
                    <a:p>
                      <a:endParaRPr lang="en-US" b="1" dirty="0"/>
                    </a:p>
                  </a:txBody>
                  <a:tcPr/>
                </a:tc>
                <a:tc>
                  <a:txBody>
                    <a:bodyPr/>
                    <a:lstStyle/>
                    <a:p>
                      <a:r>
                        <a:rPr lang="en-US" b="1" dirty="0" smtClean="0"/>
                        <a:t>37.5%</a:t>
                      </a:r>
                      <a:endParaRPr lang="en-US" b="1" dirty="0"/>
                    </a:p>
                  </a:txBody>
                  <a:tcPr/>
                </a:tc>
              </a:tr>
            </a:tbl>
          </a:graphicData>
        </a:graphic>
      </p:graphicFrame>
      <p:pic>
        <p:nvPicPr>
          <p:cNvPr id="2051" name="Picture 3" descr="C:\Users\dstarbu\AppData\Local\Microsoft\Windows\Temporary Internet Files\Content.IE5\G8ERFW2T\MC90008434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9485" y="4419600"/>
            <a:ext cx="1974515" cy="2082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292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228600" y="1371600"/>
            <a:ext cx="8763000" cy="4876800"/>
          </a:xfrm>
        </p:spPr>
        <p:txBody>
          <a:bodyPr/>
          <a:lstStyle/>
          <a:p>
            <a:r>
              <a:rPr lang="en-US" b="1" dirty="0" smtClean="0">
                <a:solidFill>
                  <a:srgbClr val="C00000"/>
                </a:solidFill>
              </a:rPr>
              <a:t>HW: Pg. 8/ #11-18</a:t>
            </a:r>
          </a:p>
          <a:p>
            <a:r>
              <a:rPr lang="en-US" dirty="0">
                <a:solidFill>
                  <a:schemeClr val="accent3">
                    <a:lumMod val="50000"/>
                  </a:schemeClr>
                </a:solidFill>
              </a:rPr>
              <a:t>Choosing your Stock Company</a:t>
            </a:r>
          </a:p>
          <a:p>
            <a:pPr lvl="1"/>
            <a:r>
              <a:rPr lang="en-US" dirty="0">
                <a:solidFill>
                  <a:schemeClr val="accent3">
                    <a:lumMod val="50000"/>
                  </a:schemeClr>
                </a:solidFill>
              </a:rPr>
              <a:t>Logo, Mission Statement, Initial Purchase of 100 </a:t>
            </a:r>
            <a:r>
              <a:rPr lang="en-US" dirty="0" smtClean="0">
                <a:solidFill>
                  <a:schemeClr val="accent3">
                    <a:lumMod val="50000"/>
                  </a:schemeClr>
                </a:solidFill>
              </a:rPr>
              <a:t>shares</a:t>
            </a:r>
          </a:p>
          <a:p>
            <a:pPr marL="342900" lvl="1" indent="-342900">
              <a:buFont typeface="Arial" pitchFamily="34" charset="0"/>
              <a:buChar char="•"/>
            </a:pPr>
            <a:r>
              <a:rPr lang="en-US" b="1" dirty="0" smtClean="0">
                <a:solidFill>
                  <a:schemeClr val="tx2">
                    <a:lumMod val="50000"/>
                  </a:schemeClr>
                </a:solidFill>
              </a:rPr>
              <a:t>Stock </a:t>
            </a:r>
            <a:r>
              <a:rPr lang="en-US" b="1" dirty="0">
                <a:solidFill>
                  <a:schemeClr val="tx2">
                    <a:lumMod val="50000"/>
                  </a:schemeClr>
                </a:solidFill>
              </a:rPr>
              <a:t>Data </a:t>
            </a:r>
            <a:r>
              <a:rPr lang="en-US" b="1" dirty="0" smtClean="0">
                <a:solidFill>
                  <a:schemeClr val="tx2">
                    <a:lumMod val="50000"/>
                  </a:schemeClr>
                </a:solidFill>
              </a:rPr>
              <a:t>Tables</a:t>
            </a:r>
            <a:endParaRPr lang="en-US" dirty="0" smtClean="0">
              <a:solidFill>
                <a:schemeClr val="tx2">
                  <a:lumMod val="50000"/>
                </a:schemeClr>
              </a:solidFill>
            </a:endParaRPr>
          </a:p>
          <a:p>
            <a:pPr marL="457200" lvl="1" indent="0">
              <a:buNone/>
            </a:pPr>
            <a:endParaRPr lang="en-US" dirty="0">
              <a:solidFill>
                <a:schemeClr val="accent3">
                  <a:lumMod val="50000"/>
                </a:schemeClr>
              </a:solidFill>
            </a:endParaRPr>
          </a:p>
        </p:txBody>
      </p:sp>
      <p:pic>
        <p:nvPicPr>
          <p:cNvPr id="2051" name="Picture 3" descr="C:\Users\dstarbu\AppData\Local\Microsoft\Windows\Temporary Internet Files\Content.IE5\WDNUO2VQ\MC90035620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3505200"/>
            <a:ext cx="2971800" cy="2576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3788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457200" y="1828800"/>
            <a:ext cx="8229600" cy="4800600"/>
          </a:xfrm>
        </p:spPr>
        <p:txBody>
          <a:bodyPr>
            <a:normAutofit fontScale="85000" lnSpcReduction="20000"/>
          </a:bodyPr>
          <a:lstStyle/>
          <a:p>
            <a:r>
              <a:rPr lang="en-US" dirty="0" smtClean="0"/>
              <a:t>WEDNESDAY in LAB:</a:t>
            </a:r>
          </a:p>
          <a:p>
            <a:r>
              <a:rPr lang="en-US" dirty="0" smtClean="0"/>
              <a:t>Research your project’s company </a:t>
            </a:r>
          </a:p>
          <a:p>
            <a:pPr lvl="1"/>
            <a:r>
              <a:rPr lang="en-US" dirty="0" smtClean="0"/>
              <a:t>Logo, products, pictures</a:t>
            </a:r>
            <a:endParaRPr lang="en-US" dirty="0"/>
          </a:p>
          <a:p>
            <a:pPr lvl="1"/>
            <a:r>
              <a:rPr lang="en-US" dirty="0" smtClean="0"/>
              <a:t>Mission Statement</a:t>
            </a:r>
          </a:p>
          <a:p>
            <a:r>
              <a:rPr lang="en-US" dirty="0" smtClean="0"/>
              <a:t>What is the history of the company? Who founded the company? When? </a:t>
            </a:r>
          </a:p>
          <a:p>
            <a:r>
              <a:rPr lang="en-US" dirty="0" smtClean="0"/>
              <a:t>What is the products or services of the company</a:t>
            </a:r>
          </a:p>
          <a:p>
            <a:r>
              <a:rPr lang="en-US" dirty="0" smtClean="0"/>
              <a:t>What is the TICKER SYMBOL for the company</a:t>
            </a:r>
          </a:p>
          <a:p>
            <a:r>
              <a:rPr lang="en-US" dirty="0" smtClean="0"/>
              <a:t>What is the price of the stock TODAY</a:t>
            </a:r>
          </a:p>
          <a:p>
            <a:r>
              <a:rPr lang="en-US" dirty="0" smtClean="0"/>
              <a:t>Calculate the cost of buying 100 shares</a:t>
            </a:r>
          </a:p>
          <a:p>
            <a:r>
              <a:rPr lang="en-US" dirty="0" smtClean="0"/>
              <a:t>Power Point Slides 1-5 due TODAY</a:t>
            </a:r>
          </a:p>
          <a:p>
            <a:r>
              <a:rPr lang="en-US" dirty="0" smtClean="0"/>
              <a:t>Stock Table</a:t>
            </a:r>
          </a:p>
          <a:p>
            <a:pPr lvl="1"/>
            <a:endParaRPr lang="en-US" dirty="0"/>
          </a:p>
        </p:txBody>
      </p:sp>
      <p:pic>
        <p:nvPicPr>
          <p:cNvPr id="2051" name="Picture 3" descr="C:\Users\dstarbu\AppData\Local\Microsoft\Windows\Temporary Internet Files\Content.IE5\9SET1P90\MM900046478[1].gif"/>
          <p:cNvPicPr>
            <a:picLocks noChangeAspect="1" noChangeArrowheads="1" noCrop="1"/>
          </p:cNvPicPr>
          <p:nvPr/>
        </p:nvPicPr>
        <p:blipFill>
          <a:blip>
            <a:extLst>
              <a:ext uri="{28A0092B-C50C-407E-A947-70E740481C1C}">
                <a14:useLocalDpi xmlns:a14="http://schemas.microsoft.com/office/drawing/2010/main" val="0"/>
              </a:ext>
            </a:extLst>
          </a:blip>
          <a:srcRect/>
          <a:stretch>
            <a:fillRect/>
          </a:stretch>
        </p:blipFill>
        <p:spPr bwMode="auto">
          <a:xfrm>
            <a:off x="457201" y="1142999"/>
            <a:ext cx="8077200" cy="461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2213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Syllabus</a:t>
            </a:r>
            <a:endParaRPr lang="en-US" dirty="0"/>
          </a:p>
        </p:txBody>
      </p:sp>
      <p:sp>
        <p:nvSpPr>
          <p:cNvPr id="3" name="Content Placeholder 2"/>
          <p:cNvSpPr>
            <a:spLocks noGrp="1"/>
          </p:cNvSpPr>
          <p:nvPr>
            <p:ph idx="1"/>
          </p:nvPr>
        </p:nvSpPr>
        <p:spPr>
          <a:xfrm>
            <a:off x="457200" y="1600200"/>
            <a:ext cx="8305800" cy="4800600"/>
          </a:xfrm>
        </p:spPr>
        <p:txBody>
          <a:bodyPr/>
          <a:lstStyle/>
          <a:p>
            <a:pPr marL="0" indent="0">
              <a:buNone/>
            </a:pPr>
            <a:endParaRPr lang="en-US" dirty="0" smtClean="0"/>
          </a:p>
          <a:p>
            <a:endParaRPr lang="en-US" dirty="0"/>
          </a:p>
          <a:p>
            <a:r>
              <a:rPr lang="en-US" dirty="0" smtClean="0"/>
              <a:t>South High Student Handbook</a:t>
            </a:r>
          </a:p>
          <a:p>
            <a:r>
              <a:rPr lang="en-US" dirty="0" smtClean="0"/>
              <a:t>Sign and return syllabus</a:t>
            </a:r>
          </a:p>
          <a:p>
            <a:r>
              <a:rPr lang="en-US" dirty="0" smtClean="0"/>
              <a:t>Class Objectives </a:t>
            </a:r>
          </a:p>
          <a:p>
            <a:r>
              <a:rPr lang="en-US" dirty="0" smtClean="0"/>
              <a:t>Access IC student portal</a:t>
            </a:r>
          </a:p>
          <a:p>
            <a:r>
              <a:rPr lang="en-US" b="1" dirty="0" smtClean="0">
                <a:solidFill>
                  <a:srgbClr val="C00000"/>
                </a:solidFill>
              </a:rPr>
              <a:t>HW #1 – Due Friday</a:t>
            </a:r>
          </a:p>
          <a:p>
            <a:endParaRPr lang="en-US" dirty="0"/>
          </a:p>
        </p:txBody>
      </p:sp>
      <p:pic>
        <p:nvPicPr>
          <p:cNvPr id="2050" name="Picture 2" descr="C:\Users\dstarbu\AppData\Local\Microsoft\Windows\Temporary Internet Files\Content.IE5\0RCYRTRQ\MC9000480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2209800"/>
            <a:ext cx="3047695" cy="3644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955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a:solidFill>
                  <a:srgbClr val="C00000"/>
                </a:solidFill>
              </a:rPr>
              <a:t>HW: Pg. 8/ #11-18</a:t>
            </a:r>
          </a:p>
          <a:p>
            <a:r>
              <a:rPr lang="en-US" dirty="0" smtClean="0"/>
              <a:t>Stock Tables – Collection of your stock data</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47271003"/>
              </p:ext>
            </p:extLst>
          </p:nvPr>
        </p:nvGraphicFramePr>
        <p:xfrm>
          <a:off x="457200" y="2743200"/>
          <a:ext cx="7696200" cy="2397760"/>
        </p:xfrm>
        <a:graphic>
          <a:graphicData uri="http://schemas.openxmlformats.org/drawingml/2006/table">
            <a:tbl>
              <a:tblPr firstRow="1" bandRow="1">
                <a:tableStyleId>{5940675A-B579-460E-94D1-54222C63F5DA}</a:tableStyleId>
              </a:tblPr>
              <a:tblGrid>
                <a:gridCol w="1282700"/>
                <a:gridCol w="1282700"/>
                <a:gridCol w="1282700"/>
                <a:gridCol w="1282700"/>
                <a:gridCol w="1282700"/>
                <a:gridCol w="1282700"/>
              </a:tblGrid>
              <a:tr h="370840">
                <a:tc>
                  <a:txBody>
                    <a:bodyPr/>
                    <a:lstStyle/>
                    <a:p>
                      <a:r>
                        <a:rPr lang="en-US" b="1" dirty="0" smtClean="0"/>
                        <a:t>Stock Ticker Symbol</a:t>
                      </a:r>
                      <a:endParaRPr lang="en-US" b="1" dirty="0"/>
                    </a:p>
                  </a:txBody>
                  <a:tcPr/>
                </a:tc>
                <a:tc>
                  <a:txBody>
                    <a:bodyPr/>
                    <a:lstStyle/>
                    <a:p>
                      <a:r>
                        <a:rPr lang="en-US" b="1" dirty="0" smtClean="0"/>
                        <a:t>OPEN</a:t>
                      </a:r>
                      <a:endParaRPr lang="en-US" b="1" dirty="0"/>
                    </a:p>
                  </a:txBody>
                  <a:tcPr/>
                </a:tc>
                <a:tc>
                  <a:txBody>
                    <a:bodyPr/>
                    <a:lstStyle/>
                    <a:p>
                      <a:r>
                        <a:rPr lang="en-US" b="1" dirty="0" smtClean="0"/>
                        <a:t>HIGH</a:t>
                      </a:r>
                      <a:endParaRPr lang="en-US" b="1" dirty="0"/>
                    </a:p>
                  </a:txBody>
                  <a:tcPr/>
                </a:tc>
                <a:tc>
                  <a:txBody>
                    <a:bodyPr/>
                    <a:lstStyle/>
                    <a:p>
                      <a:r>
                        <a:rPr lang="en-US" b="1" dirty="0" smtClean="0"/>
                        <a:t>LOW</a:t>
                      </a:r>
                      <a:endParaRPr lang="en-US" b="1" dirty="0"/>
                    </a:p>
                  </a:txBody>
                  <a:tcPr/>
                </a:tc>
                <a:tc>
                  <a:txBody>
                    <a:bodyPr/>
                    <a:lstStyle/>
                    <a:p>
                      <a:r>
                        <a:rPr lang="en-US" b="1" dirty="0" smtClean="0"/>
                        <a:t>CLOSE</a:t>
                      </a:r>
                      <a:endParaRPr lang="en-US" b="1" dirty="0"/>
                    </a:p>
                  </a:txBody>
                  <a:tcPr/>
                </a:tc>
                <a:tc>
                  <a:txBody>
                    <a:bodyPr/>
                    <a:lstStyle/>
                    <a:p>
                      <a:r>
                        <a:rPr lang="en-US" b="1" dirty="0" smtClean="0"/>
                        <a:t>CHANGE V/%</a:t>
                      </a:r>
                      <a:endParaRPr lang="en-US" b="1" dirty="0"/>
                    </a:p>
                  </a:txBody>
                  <a:tcPr/>
                </a:tc>
              </a:tr>
              <a:tr h="370840">
                <a:tc>
                  <a:txBody>
                    <a:bodyPr/>
                    <a:lstStyle/>
                    <a:p>
                      <a:r>
                        <a:rPr lang="en-US" b="1" dirty="0" smtClean="0"/>
                        <a:t>Date 1</a:t>
                      </a:r>
                      <a:endParaRPr lang="en-US" b="1" dirty="0"/>
                    </a:p>
                  </a:txBody>
                  <a:tcPr/>
                </a:tc>
                <a:tc>
                  <a:txBody>
                    <a:bodyPr/>
                    <a:lstStyle/>
                    <a:p>
                      <a:endParaRPr lang="en-US" b="1"/>
                    </a:p>
                  </a:txBody>
                  <a:tcPr/>
                </a:tc>
                <a:tc>
                  <a:txBody>
                    <a:bodyPr/>
                    <a:lstStyle/>
                    <a:p>
                      <a:endParaRPr lang="en-US" b="1" dirty="0"/>
                    </a:p>
                  </a:txBody>
                  <a:tcPr/>
                </a:tc>
                <a:tc>
                  <a:txBody>
                    <a:bodyPr/>
                    <a:lstStyle/>
                    <a:p>
                      <a:endParaRPr lang="en-US" b="1"/>
                    </a:p>
                  </a:txBody>
                  <a:tcPr/>
                </a:tc>
                <a:tc>
                  <a:txBody>
                    <a:bodyPr/>
                    <a:lstStyle/>
                    <a:p>
                      <a:endParaRPr lang="en-US" b="1"/>
                    </a:p>
                  </a:txBody>
                  <a:tcPr/>
                </a:tc>
                <a:tc>
                  <a:txBody>
                    <a:bodyPr/>
                    <a:lstStyle/>
                    <a:p>
                      <a:endParaRPr lang="en-US" b="1"/>
                    </a:p>
                  </a:txBody>
                  <a:tcPr/>
                </a:tc>
              </a:tr>
              <a:tr h="370840">
                <a:tc>
                  <a:txBody>
                    <a:bodyPr/>
                    <a:lstStyle/>
                    <a:p>
                      <a:r>
                        <a:rPr lang="en-US" b="1" dirty="0" smtClean="0"/>
                        <a:t>Date 2</a:t>
                      </a:r>
                      <a:endParaRPr lang="en-US" b="1" dirty="0"/>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tc>
                  <a:txBody>
                    <a:bodyPr/>
                    <a:lstStyle/>
                    <a:p>
                      <a:endParaRPr lang="en-US" b="1" dirty="0"/>
                    </a:p>
                  </a:txBody>
                  <a:tcPr/>
                </a:tc>
              </a:tr>
              <a:tr h="370840">
                <a:tc>
                  <a:txBody>
                    <a:bodyPr/>
                    <a:lstStyle/>
                    <a:p>
                      <a:r>
                        <a:rPr lang="en-US" b="1" dirty="0" smtClean="0"/>
                        <a:t>…..</a:t>
                      </a:r>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smtClean="0"/>
                    </a:p>
                  </a:txBody>
                  <a:tcPr/>
                </a:tc>
              </a:tr>
              <a:tr h="370840">
                <a:tc>
                  <a:txBody>
                    <a:bodyPr/>
                    <a:lstStyle/>
                    <a:p>
                      <a:r>
                        <a:rPr lang="en-US" b="1" dirty="0" smtClean="0"/>
                        <a:t>10/7/2014</a:t>
                      </a:r>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smtClean="0"/>
                    </a:p>
                  </a:txBody>
                  <a:tcPr/>
                </a:tc>
              </a:tr>
            </a:tbl>
          </a:graphicData>
        </a:graphic>
      </p:graphicFrame>
    </p:spTree>
    <p:extLst>
      <p:ext uri="{BB962C8B-B14F-4D97-AF65-F5344CB8AC3E}">
        <p14:creationId xmlns:p14="http://schemas.microsoft.com/office/powerpoint/2010/main" val="26926983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219200"/>
            <a:ext cx="8229600" cy="4525963"/>
          </a:xfrm>
        </p:spPr>
        <p:txBody>
          <a:bodyPr/>
          <a:lstStyle/>
          <a:p>
            <a:r>
              <a:rPr lang="en-US" b="1" dirty="0" smtClean="0">
                <a:solidFill>
                  <a:srgbClr val="C00000"/>
                </a:solidFill>
              </a:rPr>
              <a:t>HW DUE: </a:t>
            </a:r>
            <a:r>
              <a:rPr lang="en-US" b="1" dirty="0">
                <a:solidFill>
                  <a:srgbClr val="C00000"/>
                </a:solidFill>
              </a:rPr>
              <a:t>Pg. 8/ #11-18</a:t>
            </a:r>
          </a:p>
          <a:p>
            <a:r>
              <a:rPr lang="en-US" dirty="0" smtClean="0"/>
              <a:t>Stock Tables – Collection of your stock data</a:t>
            </a:r>
          </a:p>
          <a:p>
            <a:r>
              <a:rPr lang="en-US" b="1" dirty="0" smtClean="0"/>
              <a:t>Calculating %change</a:t>
            </a:r>
          </a:p>
          <a:p>
            <a:r>
              <a:rPr lang="en-US" b="1" dirty="0" smtClean="0">
                <a:solidFill>
                  <a:srgbClr val="165E22"/>
                </a:solidFill>
              </a:rPr>
              <a:t>Microsoft EXCEL Spreadsheet and Graphs</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8290672"/>
              </p:ext>
            </p:extLst>
          </p:nvPr>
        </p:nvGraphicFramePr>
        <p:xfrm>
          <a:off x="609600" y="3505200"/>
          <a:ext cx="7696200" cy="2680604"/>
        </p:xfrm>
        <a:graphic>
          <a:graphicData uri="http://schemas.openxmlformats.org/drawingml/2006/table">
            <a:tbl>
              <a:tblPr firstRow="1" bandRow="1">
                <a:tableStyleId>{5940675A-B579-460E-94D1-54222C63F5DA}</a:tableStyleId>
              </a:tblPr>
              <a:tblGrid>
                <a:gridCol w="1282700"/>
                <a:gridCol w="1282700"/>
                <a:gridCol w="1282700"/>
                <a:gridCol w="1282700"/>
                <a:gridCol w="1282700"/>
                <a:gridCol w="1282700"/>
              </a:tblGrid>
              <a:tr h="762000">
                <a:tc>
                  <a:txBody>
                    <a:bodyPr/>
                    <a:lstStyle/>
                    <a:p>
                      <a:r>
                        <a:rPr lang="en-US" b="1" dirty="0" smtClean="0"/>
                        <a:t>Stock Ticker Symbol</a:t>
                      </a:r>
                      <a:endParaRPr lang="en-US" b="1" dirty="0"/>
                    </a:p>
                  </a:txBody>
                  <a:tcPr/>
                </a:tc>
                <a:tc>
                  <a:txBody>
                    <a:bodyPr/>
                    <a:lstStyle/>
                    <a:p>
                      <a:r>
                        <a:rPr lang="en-US" b="1" dirty="0" smtClean="0"/>
                        <a:t>OPEN</a:t>
                      </a:r>
                      <a:endParaRPr lang="en-US" b="1" dirty="0"/>
                    </a:p>
                  </a:txBody>
                  <a:tcPr/>
                </a:tc>
                <a:tc>
                  <a:txBody>
                    <a:bodyPr/>
                    <a:lstStyle/>
                    <a:p>
                      <a:r>
                        <a:rPr lang="en-US" b="1" dirty="0" smtClean="0"/>
                        <a:t>HIGH</a:t>
                      </a:r>
                      <a:endParaRPr lang="en-US" b="1" dirty="0"/>
                    </a:p>
                  </a:txBody>
                  <a:tcPr/>
                </a:tc>
                <a:tc>
                  <a:txBody>
                    <a:bodyPr/>
                    <a:lstStyle/>
                    <a:p>
                      <a:r>
                        <a:rPr lang="en-US" b="1" dirty="0" smtClean="0"/>
                        <a:t>LOW</a:t>
                      </a:r>
                      <a:endParaRPr lang="en-US" b="1" dirty="0"/>
                    </a:p>
                  </a:txBody>
                  <a:tcPr/>
                </a:tc>
                <a:tc>
                  <a:txBody>
                    <a:bodyPr/>
                    <a:lstStyle/>
                    <a:p>
                      <a:r>
                        <a:rPr lang="en-US" b="1" dirty="0" smtClean="0"/>
                        <a:t>CLOSE</a:t>
                      </a:r>
                      <a:endParaRPr lang="en-US" b="1" dirty="0"/>
                    </a:p>
                  </a:txBody>
                  <a:tcPr/>
                </a:tc>
                <a:tc>
                  <a:txBody>
                    <a:bodyPr/>
                    <a:lstStyle/>
                    <a:p>
                      <a:r>
                        <a:rPr lang="en-US" b="1" dirty="0" smtClean="0"/>
                        <a:t>CHANGE V/%</a:t>
                      </a:r>
                      <a:endParaRPr lang="en-US" b="1" dirty="0"/>
                    </a:p>
                  </a:txBody>
                  <a:tcPr/>
                </a:tc>
              </a:tr>
              <a:tr h="441551">
                <a:tc>
                  <a:txBody>
                    <a:bodyPr/>
                    <a:lstStyle/>
                    <a:p>
                      <a:r>
                        <a:rPr lang="en-US" b="1" dirty="0" smtClean="0"/>
                        <a:t>Date 1</a:t>
                      </a:r>
                      <a:endParaRPr lang="en-US" b="1" dirty="0"/>
                    </a:p>
                  </a:txBody>
                  <a:tcPr/>
                </a:tc>
                <a:tc>
                  <a:txBody>
                    <a:bodyPr/>
                    <a:lstStyle/>
                    <a:p>
                      <a:endParaRPr lang="en-US" b="1"/>
                    </a:p>
                  </a:txBody>
                  <a:tcPr/>
                </a:tc>
                <a:tc>
                  <a:txBody>
                    <a:bodyPr/>
                    <a:lstStyle/>
                    <a:p>
                      <a:endParaRPr lang="en-US" b="1" dirty="0"/>
                    </a:p>
                  </a:txBody>
                  <a:tcPr/>
                </a:tc>
                <a:tc>
                  <a:txBody>
                    <a:bodyPr/>
                    <a:lstStyle/>
                    <a:p>
                      <a:endParaRPr lang="en-US" b="1"/>
                    </a:p>
                  </a:txBody>
                  <a:tcPr/>
                </a:tc>
                <a:tc>
                  <a:txBody>
                    <a:bodyPr/>
                    <a:lstStyle/>
                    <a:p>
                      <a:endParaRPr lang="en-US" b="1"/>
                    </a:p>
                  </a:txBody>
                  <a:tcPr/>
                </a:tc>
                <a:tc>
                  <a:txBody>
                    <a:bodyPr/>
                    <a:lstStyle/>
                    <a:p>
                      <a:endParaRPr lang="en-US" b="1"/>
                    </a:p>
                  </a:txBody>
                  <a:tcPr/>
                </a:tc>
              </a:tr>
              <a:tr h="441551">
                <a:tc>
                  <a:txBody>
                    <a:bodyPr/>
                    <a:lstStyle/>
                    <a:p>
                      <a:r>
                        <a:rPr lang="en-US" b="1" dirty="0" smtClean="0"/>
                        <a:t>Date 2</a:t>
                      </a:r>
                      <a:endParaRPr lang="en-US" b="1" dirty="0"/>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tc>
                  <a:txBody>
                    <a:bodyPr/>
                    <a:lstStyle/>
                    <a:p>
                      <a:endParaRPr lang="en-US" b="1" dirty="0"/>
                    </a:p>
                  </a:txBody>
                  <a:tcPr/>
                </a:tc>
              </a:tr>
              <a:tr h="441551">
                <a:tc>
                  <a:txBody>
                    <a:bodyPr/>
                    <a:lstStyle/>
                    <a:p>
                      <a:r>
                        <a:rPr lang="en-US" b="1" dirty="0" smtClean="0"/>
                        <a:t>…..</a:t>
                      </a:r>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smtClean="0"/>
                    </a:p>
                  </a:txBody>
                  <a:tcPr/>
                </a:tc>
              </a:tr>
              <a:tr h="441551">
                <a:tc>
                  <a:txBody>
                    <a:bodyPr/>
                    <a:lstStyle/>
                    <a:p>
                      <a:r>
                        <a:rPr lang="en-US" b="1" dirty="0" smtClean="0"/>
                        <a:t>10/7/2014</a:t>
                      </a:r>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smtClean="0"/>
                    </a:p>
                  </a:txBody>
                  <a:tcPr/>
                </a:tc>
              </a:tr>
            </a:tbl>
          </a:graphicData>
        </a:graphic>
      </p:graphicFrame>
    </p:spTree>
    <p:extLst>
      <p:ext uri="{BB962C8B-B14F-4D97-AF65-F5344CB8AC3E}">
        <p14:creationId xmlns:p14="http://schemas.microsoft.com/office/powerpoint/2010/main" val="37483432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Financial Algebra</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solidFill>
                  <a:srgbClr val="FF0000"/>
                </a:solidFill>
              </a:rPr>
              <a:t>HW DUE: </a:t>
            </a:r>
            <a:r>
              <a:rPr lang="en-US" b="1" dirty="0">
                <a:solidFill>
                  <a:srgbClr val="FF0000"/>
                </a:solidFill>
              </a:rPr>
              <a:t>Pg. 14/#</a:t>
            </a:r>
            <a:r>
              <a:rPr lang="en-US" b="1" dirty="0" smtClean="0">
                <a:solidFill>
                  <a:srgbClr val="FF0000"/>
                </a:solidFill>
              </a:rPr>
              <a:t>1-16</a:t>
            </a:r>
          </a:p>
          <a:p>
            <a:r>
              <a:rPr lang="en-US" b="1" i="1" dirty="0" smtClean="0">
                <a:solidFill>
                  <a:srgbClr val="7030A0"/>
                </a:solidFill>
              </a:rPr>
              <a:t>PP Stock Project – All Slides should be Started/Finished</a:t>
            </a:r>
            <a:endParaRPr lang="en-US" b="1" i="1" dirty="0">
              <a:solidFill>
                <a:srgbClr val="7030A0"/>
              </a:solidFill>
            </a:endParaRPr>
          </a:p>
          <a:p>
            <a:r>
              <a:rPr lang="en-US" b="1" i="1" dirty="0">
                <a:solidFill>
                  <a:schemeClr val="accent2">
                    <a:lumMod val="50000"/>
                  </a:schemeClr>
                </a:solidFill>
              </a:rPr>
              <a:t>Test Corrections on Quiz #1 Due FRIDAY-9/26 </a:t>
            </a:r>
            <a:r>
              <a:rPr lang="en-US" b="1" dirty="0" smtClean="0">
                <a:solidFill>
                  <a:srgbClr val="FF0000"/>
                </a:solidFill>
              </a:rPr>
              <a:t> </a:t>
            </a:r>
          </a:p>
          <a:p>
            <a:r>
              <a:rPr lang="en-US" dirty="0" smtClean="0"/>
              <a:t>Copy the CLASS OBJECTIVE in the CW Section of your binder:</a:t>
            </a:r>
          </a:p>
          <a:p>
            <a:pPr marL="0" indent="0">
              <a:buNone/>
            </a:pPr>
            <a:r>
              <a:rPr lang="en-US" b="1" dirty="0" smtClean="0"/>
              <a:t>Students will create various graphs for stock data and include graphs in power point presentation. </a:t>
            </a:r>
          </a:p>
          <a:p>
            <a:r>
              <a:rPr lang="en-US" dirty="0" smtClean="0"/>
              <a:t>Volume Sales – 100’s to 1000’s</a:t>
            </a:r>
          </a:p>
          <a:p>
            <a:r>
              <a:rPr lang="en-US" dirty="0" smtClean="0"/>
              <a:t>Microsoft EXCEL – Data and Graphs</a:t>
            </a:r>
          </a:p>
          <a:p>
            <a:pPr lvl="1"/>
            <a:r>
              <a:rPr lang="en-US" dirty="0" smtClean="0"/>
              <a:t>Volume</a:t>
            </a:r>
          </a:p>
          <a:p>
            <a:pPr lvl="1"/>
            <a:r>
              <a:rPr lang="en-US" dirty="0" smtClean="0"/>
              <a:t>Line</a:t>
            </a:r>
          </a:p>
          <a:p>
            <a:pPr lvl="1"/>
            <a:r>
              <a:rPr lang="en-US" b="1" u="sng" dirty="0" smtClean="0">
                <a:solidFill>
                  <a:srgbClr val="7030A0"/>
                </a:solidFill>
              </a:rPr>
              <a:t>Candlestick on Graph Paper</a:t>
            </a:r>
          </a:p>
        </p:txBody>
      </p:sp>
      <p:pic>
        <p:nvPicPr>
          <p:cNvPr id="2050" name="Picture 2" descr="C:\Users\dstarbu\AppData\Local\Microsoft\Windows\Temporary Internet Files\Content.IE5\OMC3L225\MP90039879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4038600"/>
            <a:ext cx="1546412" cy="21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6788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295400"/>
            <a:ext cx="8229600" cy="4830763"/>
          </a:xfrm>
        </p:spPr>
        <p:txBody>
          <a:bodyPr/>
          <a:lstStyle/>
          <a:p>
            <a:pPr marL="0" indent="0">
              <a:buNone/>
            </a:pPr>
            <a:r>
              <a:rPr lang="en-US" b="1" dirty="0" smtClean="0">
                <a:solidFill>
                  <a:srgbClr val="002060"/>
                </a:solidFill>
              </a:rPr>
              <a:t>Stella has invested $3500 in several investment options. </a:t>
            </a:r>
          </a:p>
          <a:p>
            <a:pPr marL="0" indent="0">
              <a:buNone/>
            </a:pPr>
            <a:r>
              <a:rPr lang="en-US" b="1" dirty="0" smtClean="0">
                <a:solidFill>
                  <a:srgbClr val="002060"/>
                </a:solidFill>
              </a:rPr>
              <a:t>She invested 55% of her money in a mutual fund, 25% in technology stocks and the rest she invested in gold!</a:t>
            </a:r>
          </a:p>
          <a:p>
            <a:r>
              <a:rPr lang="en-US" b="1" dirty="0" smtClean="0">
                <a:solidFill>
                  <a:srgbClr val="002060"/>
                </a:solidFill>
              </a:rPr>
              <a:t>How much of her $3500 did she invest in each stock or fund?</a:t>
            </a:r>
          </a:p>
          <a:p>
            <a:pPr marL="0" indent="0">
              <a:buNone/>
            </a:pPr>
            <a:endParaRPr lang="en-US" dirty="0"/>
          </a:p>
        </p:txBody>
      </p:sp>
      <p:pic>
        <p:nvPicPr>
          <p:cNvPr id="1026" name="Picture 2" descr="C:\Users\dstarbu\AppData\Local\Microsoft\Windows\Temporary Internet Files\Content.IE5\CMI2UCKP\MC90034186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4851436"/>
            <a:ext cx="2057400" cy="1995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081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Financial Algebra</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solidFill>
                  <a:srgbClr val="FF0000"/>
                </a:solidFill>
              </a:rPr>
              <a:t>HW DUE: </a:t>
            </a:r>
            <a:r>
              <a:rPr lang="en-US" b="1" dirty="0">
                <a:solidFill>
                  <a:srgbClr val="FF0000"/>
                </a:solidFill>
              </a:rPr>
              <a:t>Pg. 14/#</a:t>
            </a:r>
            <a:r>
              <a:rPr lang="en-US" b="1" dirty="0" smtClean="0">
                <a:solidFill>
                  <a:srgbClr val="FF0000"/>
                </a:solidFill>
              </a:rPr>
              <a:t>1-16</a:t>
            </a:r>
          </a:p>
          <a:p>
            <a:r>
              <a:rPr lang="en-US" b="1" i="1" dirty="0" smtClean="0">
                <a:solidFill>
                  <a:schemeClr val="accent2">
                    <a:lumMod val="50000"/>
                  </a:schemeClr>
                </a:solidFill>
              </a:rPr>
              <a:t>Progress Reports – Parent Signature</a:t>
            </a:r>
          </a:p>
          <a:p>
            <a:r>
              <a:rPr lang="en-US" b="1" i="1" dirty="0" smtClean="0">
                <a:solidFill>
                  <a:srgbClr val="0070C0"/>
                </a:solidFill>
              </a:rPr>
              <a:t>CW: Pg. 21/#14; Pg. 27/ #2</a:t>
            </a:r>
          </a:p>
          <a:p>
            <a:r>
              <a:rPr lang="en-US" dirty="0" smtClean="0"/>
              <a:t>Copy the CLASS OBJECTIVE in the CW Section of your binder:</a:t>
            </a:r>
          </a:p>
          <a:p>
            <a:pPr marL="0" indent="0" algn="ctr">
              <a:buNone/>
            </a:pPr>
            <a:r>
              <a:rPr lang="en-US" b="1" dirty="0" smtClean="0">
                <a:latin typeface="Aharoni" pitchFamily="2" charset="-79"/>
                <a:cs typeface="Aharoni" pitchFamily="2" charset="-79"/>
              </a:rPr>
              <a:t>Students will CALCULATE Simple Moving Averages (SMA) for Stock Market Data and EXPLAIN the meaning of the statistics. </a:t>
            </a:r>
          </a:p>
          <a:p>
            <a:r>
              <a:rPr lang="en-US" b="1" i="1" dirty="0" smtClean="0">
                <a:solidFill>
                  <a:srgbClr val="7030A0"/>
                </a:solidFill>
              </a:rPr>
              <a:t>PP </a:t>
            </a:r>
            <a:r>
              <a:rPr lang="en-US" b="1" i="1" dirty="0">
                <a:solidFill>
                  <a:srgbClr val="7030A0"/>
                </a:solidFill>
              </a:rPr>
              <a:t>Stock Project – Due Oct. 6, 7; Presentations Oct. 8 and 10</a:t>
            </a:r>
          </a:p>
          <a:p>
            <a:pPr lvl="1"/>
            <a:r>
              <a:rPr lang="en-US" b="1" i="1" dirty="0">
                <a:solidFill>
                  <a:srgbClr val="7030A0"/>
                </a:solidFill>
              </a:rPr>
              <a:t>All Slides should be started or finished</a:t>
            </a:r>
          </a:p>
          <a:p>
            <a:pPr marL="0" indent="0" algn="ctr">
              <a:buNone/>
            </a:pPr>
            <a:endParaRPr lang="en-US" b="1" dirty="0" smtClean="0">
              <a:latin typeface="Aharoni" pitchFamily="2" charset="-79"/>
              <a:cs typeface="Aharoni" pitchFamily="2" charset="-79"/>
            </a:endParaRPr>
          </a:p>
        </p:txBody>
      </p:sp>
      <p:pic>
        <p:nvPicPr>
          <p:cNvPr id="2050" name="Picture 2" descr="C:\Users\dstarbu\AppData\Local\Microsoft\Windows\Temporary Internet Files\Content.IE5\OMC3L225\MP90039879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90314" y="838200"/>
            <a:ext cx="1327673" cy="1858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1145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chemeClr val="accent1">
                    <a:lumMod val="75000"/>
                  </a:schemeClr>
                </a:solidFill>
              </a:rPr>
              <a:t>Means, Medians and Spreadsheets</a:t>
            </a:r>
          </a:p>
          <a:p>
            <a:r>
              <a:rPr lang="en-US" dirty="0" smtClean="0"/>
              <a:t>Simple Moving Averages</a:t>
            </a:r>
          </a:p>
          <a:p>
            <a:pPr lvl="1"/>
            <a:r>
              <a:rPr lang="en-US" dirty="0" smtClean="0"/>
              <a:t>Complete Q. #3 and 4, Pg. 27 with your partner</a:t>
            </a:r>
          </a:p>
          <a:p>
            <a:pPr marL="457200" lvl="1" indent="0">
              <a:buNone/>
            </a:pPr>
            <a:endParaRPr lang="en-US" dirty="0" smtClean="0"/>
          </a:p>
          <a:p>
            <a:pPr marL="457200" lvl="1" indent="0">
              <a:buNone/>
            </a:pPr>
            <a:endParaRPr lang="en-US" dirty="0"/>
          </a:p>
        </p:txBody>
      </p:sp>
      <p:pic>
        <p:nvPicPr>
          <p:cNvPr id="2050" name="Picture 2" descr="C:\Users\dstarbu\AppData\Local\Microsoft\Windows\Temporary Internet Files\Content.IE5\DL740V0G\MC90008865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3505200"/>
            <a:ext cx="2205076" cy="239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0195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p:txBody>
          <a:bodyPr/>
          <a:lstStyle/>
          <a:p>
            <a:r>
              <a:rPr lang="en-US" b="1" dirty="0" smtClean="0">
                <a:solidFill>
                  <a:srgbClr val="00B050"/>
                </a:solidFill>
              </a:rPr>
              <a:t>Calculating SMA with EXCEL</a:t>
            </a:r>
          </a:p>
          <a:p>
            <a:r>
              <a:rPr lang="en-US" dirty="0" smtClean="0">
                <a:solidFill>
                  <a:schemeClr val="accent3">
                    <a:lumMod val="50000"/>
                  </a:schemeClr>
                </a:solidFill>
              </a:rPr>
              <a:t>Project Slide – Stock Recommendation, Mean Median Price</a:t>
            </a:r>
          </a:p>
          <a:p>
            <a:endParaRPr lang="en-US" dirty="0" smtClean="0">
              <a:solidFill>
                <a:schemeClr val="accent3">
                  <a:lumMod val="50000"/>
                </a:schemeClr>
              </a:solidFill>
            </a:endParaRPr>
          </a:p>
          <a:p>
            <a:endParaRPr lang="en-US" dirty="0"/>
          </a:p>
        </p:txBody>
      </p:sp>
      <p:pic>
        <p:nvPicPr>
          <p:cNvPr id="3074" name="Picture 2" descr="C:\Users\dstarbu\AppData\Local\Microsoft\Windows\Temporary Internet Files\Content.IE5\OMC3L225\MC90043877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0" y="3352800"/>
            <a:ext cx="3124200" cy="260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7787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chemeClr val="accent3">
                    <a:lumMod val="50000"/>
                  </a:schemeClr>
                </a:solidFill>
              </a:rPr>
              <a:t>Stock Market Project</a:t>
            </a:r>
          </a:p>
          <a:p>
            <a:pPr lvl="1"/>
            <a:r>
              <a:rPr lang="en-US" sz="3200" b="1" dirty="0" smtClean="0">
                <a:solidFill>
                  <a:srgbClr val="002060"/>
                </a:solidFill>
              </a:rPr>
              <a:t>Due TODAY</a:t>
            </a:r>
          </a:p>
          <a:p>
            <a:pPr lvl="1"/>
            <a:endParaRPr lang="en-US" sz="3200" b="1" dirty="0">
              <a:solidFill>
                <a:srgbClr val="002060"/>
              </a:solidFill>
            </a:endParaRPr>
          </a:p>
          <a:p>
            <a:pPr marL="457200" lvl="1" indent="0">
              <a:buNone/>
            </a:pPr>
            <a:r>
              <a:rPr lang="en-US" sz="3200" b="1" smtClean="0">
                <a:solidFill>
                  <a:srgbClr val="002060"/>
                </a:solidFill>
              </a:rPr>
              <a:t>Dana_Starbuck@dpsk12.org</a:t>
            </a:r>
            <a:endParaRPr lang="en-US" sz="3200" b="1" dirty="0" smtClean="0">
              <a:solidFill>
                <a:srgbClr val="002060"/>
              </a:solidFill>
            </a:endParaRPr>
          </a:p>
        </p:txBody>
      </p:sp>
      <p:pic>
        <p:nvPicPr>
          <p:cNvPr id="2051" name="Picture 3" descr="C:\Users\dstarbu\AppData\Local\Microsoft\Windows\Temporary Internet Files\Content.IE5\WDNUO2VQ\MP90039879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562239"/>
            <a:ext cx="2168867" cy="3036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092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Using your STOCK MARKET PROJECT to answer the analysis questions. </a:t>
            </a:r>
          </a:p>
          <a:p>
            <a:pPr marL="0" indent="0">
              <a:buNone/>
            </a:pPr>
            <a:endParaRPr lang="en-US" dirty="0"/>
          </a:p>
        </p:txBody>
      </p:sp>
      <p:pic>
        <p:nvPicPr>
          <p:cNvPr id="2050" name="Picture 2" descr="C:\Users\dstarbu\AppData\Local\Microsoft\Windows\Temporary Internet Files\Content.IE5\WDNUO2VQ\MC90007875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0" y="2971800"/>
            <a:ext cx="3085934" cy="328109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dstarbu\AppData\Local\Microsoft\Windows\Temporary Internet Files\Content.IE5\G8ERFW2T\MC90001931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5090334"/>
            <a:ext cx="1681681" cy="1234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7438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Financial Algebra - Per. 5</a:t>
            </a:r>
            <a:r>
              <a:rPr lang="en-US" smtClean="0"/>
              <a:t/>
            </a:r>
            <a:br>
              <a:rPr lang="en-US" smtClean="0"/>
            </a:br>
            <a:endParaRPr lang="en-US" b="1" dirty="0">
              <a:solidFill>
                <a:schemeClr val="accent3">
                  <a:lumMod val="50000"/>
                </a:schemeClr>
              </a:solidFill>
            </a:endParaRPr>
          </a:p>
        </p:txBody>
      </p:sp>
      <p:sp>
        <p:nvSpPr>
          <p:cNvPr id="3" name="Content Placeholder 2"/>
          <p:cNvSpPr>
            <a:spLocks noGrp="1"/>
          </p:cNvSpPr>
          <p:nvPr>
            <p:ph idx="1"/>
          </p:nvPr>
        </p:nvSpPr>
        <p:spPr>
          <a:xfrm>
            <a:off x="0" y="1600200"/>
            <a:ext cx="9144000" cy="5257800"/>
          </a:xfrm>
        </p:spPr>
        <p:txBody>
          <a:bodyPr>
            <a:normAutofit/>
          </a:bodyPr>
          <a:lstStyle/>
          <a:p>
            <a:r>
              <a:rPr lang="en-US" b="1" dirty="0" smtClean="0"/>
              <a:t>You need:</a:t>
            </a:r>
          </a:p>
          <a:p>
            <a:pPr lvl="1"/>
            <a:r>
              <a:rPr lang="en-US" b="1" dirty="0" smtClean="0"/>
              <a:t>Textbook, Paper, Pencil, Binder</a:t>
            </a:r>
          </a:p>
          <a:p>
            <a:pPr marL="457200" lvl="1" indent="-457200">
              <a:buFont typeface="Arial" pitchFamily="34" charset="0"/>
              <a:buChar char="•"/>
            </a:pPr>
            <a:r>
              <a:rPr lang="en-US" sz="3200" b="1" dirty="0" smtClean="0"/>
              <a:t>Copy the Class Objective in the CW Section of your 3-ring binder</a:t>
            </a:r>
          </a:p>
          <a:p>
            <a:pPr marL="457200" lvl="1" indent="-457200">
              <a:buFont typeface="Arial" pitchFamily="34" charset="0"/>
              <a:buChar char="•"/>
            </a:pPr>
            <a:r>
              <a:rPr lang="en-US" sz="3200" b="1" dirty="0" smtClean="0"/>
              <a:t>Graphing Stock Tables - 1.3</a:t>
            </a:r>
          </a:p>
          <a:p>
            <a:pPr marL="457200" lvl="1" indent="-457200">
              <a:buFont typeface="Arial" pitchFamily="34" charset="0"/>
              <a:buChar char="•"/>
            </a:pPr>
            <a:r>
              <a:rPr lang="en-US" sz="3200" b="1" dirty="0" smtClean="0">
                <a:solidFill>
                  <a:srgbClr val="FF0000"/>
                </a:solidFill>
              </a:rPr>
              <a:t>HW: Pg. 20/ #1-8 – Due TODAY</a:t>
            </a:r>
          </a:p>
          <a:p>
            <a:pPr marL="457200" lvl="1" indent="-457200">
              <a:buFont typeface="Arial" pitchFamily="34" charset="0"/>
              <a:buChar char="•"/>
            </a:pPr>
            <a:r>
              <a:rPr lang="en-US" sz="3200" b="1" dirty="0" smtClean="0">
                <a:solidFill>
                  <a:srgbClr val="FF0000"/>
                </a:solidFill>
              </a:rPr>
              <a:t>HW: Pg. 27/ #1-5 Moving Averages</a:t>
            </a:r>
          </a:p>
          <a:p>
            <a:pPr marL="457200" lvl="1" indent="-457200">
              <a:buFont typeface="Arial" pitchFamily="34" charset="0"/>
              <a:buChar char="•"/>
            </a:pPr>
            <a:r>
              <a:rPr lang="en-US" sz="3200" b="1" dirty="0" smtClean="0">
                <a:solidFill>
                  <a:schemeClr val="accent4">
                    <a:lumMod val="75000"/>
                  </a:schemeClr>
                </a:solidFill>
              </a:rPr>
              <a:t>Pg. 21/ #15, 16 In Class Today</a:t>
            </a:r>
          </a:p>
          <a:p>
            <a:pPr marL="457200" lvl="1" indent="-457200">
              <a:buFont typeface="Arial" pitchFamily="34" charset="0"/>
              <a:buChar char="•"/>
            </a:pPr>
            <a:endParaRPr lang="en-US" sz="3200" b="1" dirty="0"/>
          </a:p>
        </p:txBody>
      </p:sp>
      <p:pic>
        <p:nvPicPr>
          <p:cNvPr id="1026" name="Picture 2" descr="C:\Users\dstarbu\AppData\Local\Microsoft\Windows\Temporary Internet Files\Content.IE5\382GYQO9\MP90039879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7000" y="838200"/>
            <a:ext cx="1251857" cy="1752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4616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Expectations</a:t>
            </a:r>
            <a:endParaRPr lang="en-US" dirty="0"/>
          </a:p>
        </p:txBody>
      </p:sp>
      <p:sp>
        <p:nvSpPr>
          <p:cNvPr id="3" name="Content Placeholder 2"/>
          <p:cNvSpPr>
            <a:spLocks noGrp="1"/>
          </p:cNvSpPr>
          <p:nvPr>
            <p:ph sz="quarter" idx="1"/>
          </p:nvPr>
        </p:nvSpPr>
        <p:spPr/>
        <p:txBody>
          <a:bodyPr>
            <a:normAutofit/>
          </a:bodyPr>
          <a:lstStyle/>
          <a:p>
            <a:r>
              <a:rPr lang="en-US" sz="3600" dirty="0" smtClean="0"/>
              <a:t>Using your group’s identity, list the qualities of that ID that will help you function as a group. What qualities does your identity have that will help you be an effective MATH group? An effective student?</a:t>
            </a:r>
          </a:p>
          <a:p>
            <a:pPr marL="0" indent="0">
              <a:buNone/>
            </a:pPr>
            <a:endParaRPr lang="en-US" sz="3600" dirty="0"/>
          </a:p>
        </p:txBody>
      </p:sp>
      <p:pic>
        <p:nvPicPr>
          <p:cNvPr id="53250" name="Picture 2" descr="C:\Users\dstarbu\AppData\Local\Microsoft\Windows\Temporary Internet Files\Content.IE5\GXCNT3Q0\MC90037048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4363631"/>
            <a:ext cx="1817524" cy="2494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1016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Finding AVERAGES	</a:t>
            </a:r>
            <a:endParaRPr lang="en-US" dirty="0"/>
          </a:p>
        </p:txBody>
      </p:sp>
      <p:sp>
        <p:nvSpPr>
          <p:cNvPr id="3" name="Content Placeholder 2"/>
          <p:cNvSpPr>
            <a:spLocks noGrp="1"/>
          </p:cNvSpPr>
          <p:nvPr>
            <p:ph idx="1"/>
          </p:nvPr>
        </p:nvSpPr>
        <p:spPr>
          <a:xfrm>
            <a:off x="457200" y="1600200"/>
            <a:ext cx="8229600" cy="4800600"/>
          </a:xfrm>
        </p:spPr>
        <p:txBody>
          <a:bodyPr>
            <a:normAutofit lnSpcReduction="10000"/>
          </a:bodyPr>
          <a:lstStyle/>
          <a:p>
            <a:r>
              <a:rPr lang="en-US" b="1" dirty="0" smtClean="0">
                <a:solidFill>
                  <a:srgbClr val="C00000"/>
                </a:solidFill>
              </a:rPr>
              <a:t>HW Due: Pg</a:t>
            </a:r>
            <a:r>
              <a:rPr lang="en-US" b="1" dirty="0">
                <a:solidFill>
                  <a:srgbClr val="C00000"/>
                </a:solidFill>
              </a:rPr>
              <a:t>.</a:t>
            </a:r>
            <a:r>
              <a:rPr lang="en-US" b="1" dirty="0" smtClean="0">
                <a:solidFill>
                  <a:srgbClr val="C00000"/>
                </a:solidFill>
              </a:rPr>
              <a:t> 21/ #16</a:t>
            </a:r>
          </a:p>
          <a:p>
            <a:r>
              <a:rPr lang="en-US" dirty="0" smtClean="0"/>
              <a:t>Remember MEANS???</a:t>
            </a:r>
          </a:p>
          <a:p>
            <a:r>
              <a:rPr lang="en-US" dirty="0" smtClean="0"/>
              <a:t>A MEAN is an AVERAGE of a set of numbers:</a:t>
            </a:r>
          </a:p>
          <a:p>
            <a:r>
              <a:rPr lang="en-US" dirty="0" smtClean="0"/>
              <a:t>To calculate MEAN, ADD all the numbers in the set, the DIVIDE by the number of data points you have. </a:t>
            </a:r>
          </a:p>
          <a:p>
            <a:pPr marL="0" indent="0">
              <a:buNone/>
            </a:pPr>
            <a:r>
              <a:rPr lang="en-US" dirty="0" smtClean="0"/>
              <a:t>Starbuck’s Stock Price ($):</a:t>
            </a:r>
          </a:p>
          <a:p>
            <a:pPr marL="0" indent="0">
              <a:buNone/>
            </a:pPr>
            <a:r>
              <a:rPr lang="en-US" b="1" dirty="0" smtClean="0">
                <a:solidFill>
                  <a:schemeClr val="accent3">
                    <a:lumMod val="50000"/>
                  </a:schemeClr>
                </a:solidFill>
              </a:rPr>
              <a:t>51.80, 52.10, 52, 49.70, 48.65, 49.87, 50.05, 52</a:t>
            </a:r>
          </a:p>
          <a:p>
            <a:pPr marL="0" indent="0">
              <a:buNone/>
            </a:pPr>
            <a:r>
              <a:rPr lang="en-US" b="1" dirty="0" smtClean="0">
                <a:solidFill>
                  <a:srgbClr val="C00000"/>
                </a:solidFill>
              </a:rPr>
              <a:t>HW: Pg. 27/ # 1-9</a:t>
            </a:r>
            <a:endParaRPr lang="en-US" b="1" dirty="0">
              <a:solidFill>
                <a:srgbClr val="C0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4114800"/>
            <a:ext cx="990600" cy="1026753"/>
          </a:xfrm>
          <a:prstGeom prst="rect">
            <a:avLst/>
          </a:prstGeom>
        </p:spPr>
      </p:pic>
    </p:spTree>
    <p:extLst>
      <p:ext uri="{BB962C8B-B14F-4D97-AF65-F5344CB8AC3E}">
        <p14:creationId xmlns:p14="http://schemas.microsoft.com/office/powerpoint/2010/main" val="1418633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dirty="0" smtClean="0"/>
              <a:t>With your group, complete the 3-day Simple Moving </a:t>
            </a:r>
            <a:r>
              <a:rPr lang="en-US" smtClean="0"/>
              <a:t>Average (SMA) </a:t>
            </a:r>
            <a:r>
              <a:rPr lang="en-US" dirty="0" smtClean="0"/>
              <a:t>and GRAPH for the Starbuck’s Data</a:t>
            </a:r>
          </a:p>
          <a:p>
            <a:pPr marL="0" indent="0">
              <a:buNone/>
            </a:pPr>
            <a:endParaRPr lang="en-US" dirty="0" smtClean="0"/>
          </a:p>
          <a:p>
            <a:pPr marL="0" indent="0">
              <a:buNone/>
            </a:pPr>
            <a:r>
              <a:rPr lang="en-US" dirty="0" smtClean="0"/>
              <a:t>Starbuck’s </a:t>
            </a:r>
            <a:r>
              <a:rPr lang="en-US" dirty="0"/>
              <a:t>Stock Price ($):</a:t>
            </a:r>
          </a:p>
          <a:p>
            <a:pPr marL="0" indent="0">
              <a:buNone/>
            </a:pPr>
            <a:r>
              <a:rPr lang="en-US" b="1" dirty="0">
                <a:solidFill>
                  <a:schemeClr val="accent3">
                    <a:lumMod val="50000"/>
                  </a:schemeClr>
                </a:solidFill>
              </a:rPr>
              <a:t>51.80, 52.10, 52, 49.70, 48.65, 49.87, 50.05, 52</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5952" y="3160352"/>
            <a:ext cx="990600" cy="1026753"/>
          </a:xfrm>
          <a:prstGeom prst="rect">
            <a:avLst/>
          </a:prstGeom>
        </p:spPr>
      </p:pic>
    </p:spTree>
    <p:extLst>
      <p:ext uri="{BB962C8B-B14F-4D97-AF65-F5344CB8AC3E}">
        <p14:creationId xmlns:p14="http://schemas.microsoft.com/office/powerpoint/2010/main" val="4060678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Financial Algebra- </a:t>
            </a:r>
            <a:r>
              <a:rPr lang="en-US" b="1" dirty="0" smtClean="0">
                <a:solidFill>
                  <a:schemeClr val="accent2">
                    <a:lumMod val="50000"/>
                  </a:schemeClr>
                </a:solidFill>
              </a:rPr>
              <a:t>Find your NEW Assigned Seat </a:t>
            </a:r>
            <a:r>
              <a:rPr lang="en-US" dirty="0"/>
              <a:t/>
            </a:r>
            <a:br>
              <a:rPr lang="en-US" dirty="0"/>
            </a:br>
            <a:endParaRPr lang="en-US" dirty="0"/>
          </a:p>
        </p:txBody>
      </p:sp>
      <p:sp>
        <p:nvSpPr>
          <p:cNvPr id="3" name="Content Placeholder 2"/>
          <p:cNvSpPr>
            <a:spLocks noGrp="1"/>
          </p:cNvSpPr>
          <p:nvPr>
            <p:ph idx="1"/>
          </p:nvPr>
        </p:nvSpPr>
        <p:spPr>
          <a:xfrm>
            <a:off x="457200" y="1143000"/>
            <a:ext cx="8229600" cy="4983163"/>
          </a:xfrm>
        </p:spPr>
        <p:txBody>
          <a:bodyPr/>
          <a:lstStyle/>
          <a:p>
            <a:r>
              <a:rPr lang="en-US" dirty="0" smtClean="0"/>
              <a:t>Write an equations in SLOPE/INTERCEPT form for the table:</a:t>
            </a:r>
          </a:p>
          <a:p>
            <a:endParaRPr lang="en-US" dirty="0" smtClean="0"/>
          </a:p>
          <a:p>
            <a:r>
              <a:rPr lang="en-US" dirty="0"/>
              <a:t>Write an equations in SLOPE/INTERCEPT </a:t>
            </a:r>
            <a:r>
              <a:rPr lang="en-US" dirty="0" smtClean="0"/>
              <a:t>AND POINT/SLOPE forms </a:t>
            </a:r>
            <a:r>
              <a:rPr lang="en-US" dirty="0"/>
              <a:t>for the table:</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719715539"/>
              </p:ext>
            </p:extLst>
          </p:nvPr>
        </p:nvGraphicFramePr>
        <p:xfrm>
          <a:off x="1524001" y="2143760"/>
          <a:ext cx="5791198" cy="731520"/>
        </p:xfrm>
        <a:graphic>
          <a:graphicData uri="http://schemas.openxmlformats.org/drawingml/2006/table">
            <a:tbl>
              <a:tblPr firstRow="1" bandRow="1">
                <a:tableStyleId>{5940675A-B579-460E-94D1-54222C63F5DA}</a:tableStyleId>
              </a:tblPr>
              <a:tblGrid>
                <a:gridCol w="827314"/>
                <a:gridCol w="827314"/>
                <a:gridCol w="827314"/>
                <a:gridCol w="827314"/>
                <a:gridCol w="827314"/>
                <a:gridCol w="827314"/>
                <a:gridCol w="827314"/>
              </a:tblGrid>
              <a:tr h="294640">
                <a:tc>
                  <a:txBody>
                    <a:bodyPr/>
                    <a:lstStyle/>
                    <a:p>
                      <a:pPr algn="ctr"/>
                      <a:r>
                        <a:rPr lang="en-US" b="1" dirty="0" smtClean="0"/>
                        <a:t>x</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0</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2</a:t>
                      </a:r>
                      <a:endParaRPr lang="en-US" b="1" dirty="0"/>
                    </a:p>
                  </a:txBody>
                  <a:tcPr/>
                </a:tc>
              </a:tr>
              <a:tr h="294640">
                <a:tc>
                  <a:txBody>
                    <a:bodyPr/>
                    <a:lstStyle/>
                    <a:p>
                      <a:pPr algn="ctr"/>
                      <a:r>
                        <a:rPr lang="en-US" b="1" dirty="0" smtClean="0"/>
                        <a:t>y</a:t>
                      </a:r>
                      <a:endParaRPr lang="en-US" b="1" dirty="0"/>
                    </a:p>
                  </a:txBody>
                  <a:tcPr/>
                </a:tc>
                <a:tc>
                  <a:txBody>
                    <a:bodyPr/>
                    <a:lstStyle/>
                    <a:p>
                      <a:pPr algn="ctr"/>
                      <a:r>
                        <a:rPr lang="en-US" b="1" dirty="0" smtClean="0"/>
                        <a:t>-16</a:t>
                      </a:r>
                      <a:endParaRPr lang="en-US" b="1" dirty="0"/>
                    </a:p>
                  </a:txBody>
                  <a:tcPr/>
                </a:tc>
                <a:tc>
                  <a:txBody>
                    <a:bodyPr/>
                    <a:lstStyle/>
                    <a:p>
                      <a:pPr algn="ctr"/>
                      <a:r>
                        <a:rPr lang="en-US" b="1" dirty="0" smtClean="0"/>
                        <a:t>-10</a:t>
                      </a:r>
                      <a:endParaRPr lang="en-US" b="1" dirty="0"/>
                    </a:p>
                  </a:txBody>
                  <a:tcPr/>
                </a:tc>
                <a:tc>
                  <a:txBody>
                    <a:bodyPr/>
                    <a:lstStyle/>
                    <a:p>
                      <a:pPr algn="ctr"/>
                      <a:r>
                        <a:rPr lang="en-US" b="1" dirty="0" smtClean="0"/>
                        <a:t>-4</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14</a:t>
                      </a:r>
                      <a:endParaRPr lang="en-US" b="1"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85668622"/>
              </p:ext>
            </p:extLst>
          </p:nvPr>
        </p:nvGraphicFramePr>
        <p:xfrm>
          <a:off x="2514600" y="3962400"/>
          <a:ext cx="4724400" cy="741680"/>
        </p:xfrm>
        <a:graphic>
          <a:graphicData uri="http://schemas.openxmlformats.org/drawingml/2006/table">
            <a:tbl>
              <a:tblPr firstRow="1" bandRow="1">
                <a:tableStyleId>{5940675A-B579-460E-94D1-54222C63F5DA}</a:tableStyleId>
              </a:tblPr>
              <a:tblGrid>
                <a:gridCol w="787400"/>
                <a:gridCol w="787400"/>
                <a:gridCol w="787400"/>
                <a:gridCol w="787400"/>
                <a:gridCol w="787400"/>
                <a:gridCol w="787400"/>
              </a:tblGrid>
              <a:tr h="370840">
                <a:tc>
                  <a:txBody>
                    <a:bodyPr/>
                    <a:lstStyle/>
                    <a:p>
                      <a:pPr algn="ctr"/>
                      <a:r>
                        <a:rPr lang="en-US" b="1" dirty="0" smtClean="0"/>
                        <a:t>x</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1</a:t>
                      </a:r>
                      <a:endParaRPr lang="en-US" b="1" dirty="0"/>
                    </a:p>
                  </a:txBody>
                  <a:tcPr/>
                </a:tc>
                <a:tc>
                  <a:txBody>
                    <a:bodyPr/>
                    <a:lstStyle/>
                    <a:p>
                      <a:pPr algn="ctr"/>
                      <a:r>
                        <a:rPr lang="en-US" b="1" dirty="0" smtClean="0"/>
                        <a:t>3</a:t>
                      </a:r>
                      <a:endParaRPr lang="en-US" b="1" dirty="0"/>
                    </a:p>
                  </a:txBody>
                  <a:tcPr/>
                </a:tc>
                <a:tc>
                  <a:txBody>
                    <a:bodyPr/>
                    <a:lstStyle/>
                    <a:p>
                      <a:pPr algn="ctr"/>
                      <a:r>
                        <a:rPr lang="en-US" b="1" dirty="0" smtClean="0"/>
                        <a:t>5</a:t>
                      </a:r>
                      <a:endParaRPr lang="en-US" b="1" dirty="0"/>
                    </a:p>
                  </a:txBody>
                  <a:tcPr/>
                </a:tc>
                <a:tc>
                  <a:txBody>
                    <a:bodyPr/>
                    <a:lstStyle/>
                    <a:p>
                      <a:pPr algn="ctr"/>
                      <a:r>
                        <a:rPr lang="en-US" b="1" dirty="0" smtClean="0"/>
                        <a:t>7</a:t>
                      </a:r>
                      <a:endParaRPr lang="en-US" b="1" dirty="0"/>
                    </a:p>
                  </a:txBody>
                  <a:tcPr/>
                </a:tc>
              </a:tr>
              <a:tr h="370840">
                <a:tc>
                  <a:txBody>
                    <a:bodyPr/>
                    <a:lstStyle/>
                    <a:p>
                      <a:pPr algn="ctr"/>
                      <a:r>
                        <a:rPr lang="en-US" b="1" dirty="0" smtClean="0"/>
                        <a:t>y</a:t>
                      </a:r>
                      <a:endParaRPr lang="en-US" b="1" dirty="0"/>
                    </a:p>
                  </a:txBody>
                  <a:tcPr/>
                </a:tc>
                <a:tc>
                  <a:txBody>
                    <a:bodyPr/>
                    <a:lstStyle/>
                    <a:p>
                      <a:pPr algn="ctr"/>
                      <a:r>
                        <a:rPr lang="en-US" b="1" dirty="0" smtClean="0"/>
                        <a:t>9</a:t>
                      </a:r>
                      <a:endParaRPr lang="en-US" b="1" dirty="0"/>
                    </a:p>
                  </a:txBody>
                  <a:tcPr/>
                </a:tc>
                <a:tc>
                  <a:txBody>
                    <a:bodyPr/>
                    <a:lstStyle/>
                    <a:p>
                      <a:pPr algn="ctr"/>
                      <a:r>
                        <a:rPr lang="en-US" b="1" dirty="0" smtClean="0"/>
                        <a:t>12</a:t>
                      </a:r>
                      <a:endParaRPr lang="en-US" b="1" dirty="0"/>
                    </a:p>
                  </a:txBody>
                  <a:tcPr/>
                </a:tc>
                <a:tc>
                  <a:txBody>
                    <a:bodyPr/>
                    <a:lstStyle/>
                    <a:p>
                      <a:pPr algn="ctr"/>
                      <a:r>
                        <a:rPr lang="en-US" b="1" dirty="0" smtClean="0"/>
                        <a:t>15</a:t>
                      </a:r>
                      <a:endParaRPr lang="en-US" b="1" dirty="0"/>
                    </a:p>
                  </a:txBody>
                  <a:tcPr/>
                </a:tc>
                <a:tc>
                  <a:txBody>
                    <a:bodyPr/>
                    <a:lstStyle/>
                    <a:p>
                      <a:pPr algn="ctr"/>
                      <a:r>
                        <a:rPr lang="en-US" b="1" dirty="0" smtClean="0"/>
                        <a:t>18</a:t>
                      </a:r>
                      <a:endParaRPr lang="en-US" b="1" dirty="0"/>
                    </a:p>
                  </a:txBody>
                  <a:tcPr/>
                </a:tc>
                <a:tc>
                  <a:txBody>
                    <a:bodyPr/>
                    <a:lstStyle/>
                    <a:p>
                      <a:pPr algn="ctr"/>
                      <a:r>
                        <a:rPr lang="en-US" b="1" dirty="0" smtClean="0"/>
                        <a:t>21</a:t>
                      </a:r>
                      <a:endParaRPr lang="en-US" b="1"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797357028"/>
              </p:ext>
            </p:extLst>
          </p:nvPr>
        </p:nvGraphicFramePr>
        <p:xfrm>
          <a:off x="2514600" y="5953760"/>
          <a:ext cx="4724400" cy="731520"/>
        </p:xfrm>
        <a:graphic>
          <a:graphicData uri="http://schemas.openxmlformats.org/drawingml/2006/table">
            <a:tbl>
              <a:tblPr firstRow="1" bandRow="1">
                <a:tableStyleId>{5940675A-B579-460E-94D1-54222C63F5DA}</a:tableStyleId>
              </a:tblPr>
              <a:tblGrid>
                <a:gridCol w="1574800"/>
                <a:gridCol w="1574800"/>
                <a:gridCol w="1574800"/>
              </a:tblGrid>
              <a:tr h="332740">
                <a:tc>
                  <a:txBody>
                    <a:bodyPr/>
                    <a:lstStyle/>
                    <a:p>
                      <a:pPr algn="ctr"/>
                      <a:r>
                        <a:rPr lang="en-US" b="1" dirty="0" smtClean="0"/>
                        <a:t>x</a:t>
                      </a:r>
                      <a:endParaRPr lang="en-US" b="1" dirty="0"/>
                    </a:p>
                  </a:txBody>
                  <a:tcPr/>
                </a:tc>
                <a:tc>
                  <a:txBody>
                    <a:bodyPr/>
                    <a:lstStyle/>
                    <a:p>
                      <a:pPr algn="ctr"/>
                      <a:r>
                        <a:rPr lang="en-US" b="1" dirty="0" smtClean="0"/>
                        <a:t>-2</a:t>
                      </a:r>
                      <a:endParaRPr lang="en-US" b="1" dirty="0"/>
                    </a:p>
                  </a:txBody>
                  <a:tcPr/>
                </a:tc>
                <a:tc>
                  <a:txBody>
                    <a:bodyPr/>
                    <a:lstStyle/>
                    <a:p>
                      <a:pPr algn="ctr"/>
                      <a:r>
                        <a:rPr lang="en-US" b="1" dirty="0" smtClean="0"/>
                        <a:t>7</a:t>
                      </a:r>
                      <a:endParaRPr lang="en-US" b="1" dirty="0"/>
                    </a:p>
                  </a:txBody>
                  <a:tcPr/>
                </a:tc>
              </a:tr>
              <a:tr h="332740">
                <a:tc>
                  <a:txBody>
                    <a:bodyPr/>
                    <a:lstStyle/>
                    <a:p>
                      <a:pPr algn="ctr"/>
                      <a:r>
                        <a:rPr lang="en-US" b="1" dirty="0" smtClean="0"/>
                        <a:t>y</a:t>
                      </a:r>
                      <a:endParaRPr lang="en-US" b="1" dirty="0"/>
                    </a:p>
                  </a:txBody>
                  <a:tcPr/>
                </a:tc>
                <a:tc>
                  <a:txBody>
                    <a:bodyPr/>
                    <a:lstStyle/>
                    <a:p>
                      <a:pPr algn="ctr"/>
                      <a:r>
                        <a:rPr lang="en-US" b="1" dirty="0" smtClean="0"/>
                        <a:t>15</a:t>
                      </a:r>
                      <a:endParaRPr lang="en-US" b="1" dirty="0"/>
                    </a:p>
                  </a:txBody>
                  <a:tcPr/>
                </a:tc>
                <a:tc>
                  <a:txBody>
                    <a:bodyPr/>
                    <a:lstStyle/>
                    <a:p>
                      <a:pPr algn="ctr"/>
                      <a:r>
                        <a:rPr lang="en-US" b="1" dirty="0" smtClean="0"/>
                        <a:t>25</a:t>
                      </a:r>
                      <a:endParaRPr lang="en-US" b="1" dirty="0"/>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790036972"/>
              </p:ext>
            </p:extLst>
          </p:nvPr>
        </p:nvGraphicFramePr>
        <p:xfrm>
          <a:off x="2514600" y="5034280"/>
          <a:ext cx="4724400" cy="731520"/>
        </p:xfrm>
        <a:graphic>
          <a:graphicData uri="http://schemas.openxmlformats.org/drawingml/2006/table">
            <a:tbl>
              <a:tblPr firstRow="1" bandRow="1">
                <a:tableStyleId>{5940675A-B579-460E-94D1-54222C63F5DA}</a:tableStyleId>
              </a:tblPr>
              <a:tblGrid>
                <a:gridCol w="1574800"/>
                <a:gridCol w="1574800"/>
                <a:gridCol w="1574800"/>
              </a:tblGrid>
              <a:tr h="327923">
                <a:tc>
                  <a:txBody>
                    <a:bodyPr/>
                    <a:lstStyle/>
                    <a:p>
                      <a:pPr algn="ctr"/>
                      <a:r>
                        <a:rPr lang="en-US" b="1" dirty="0" smtClean="0"/>
                        <a:t>x</a:t>
                      </a:r>
                      <a:endParaRPr lang="en-US" b="1" dirty="0"/>
                    </a:p>
                  </a:txBody>
                  <a:tcPr/>
                </a:tc>
                <a:tc>
                  <a:txBody>
                    <a:bodyPr/>
                    <a:lstStyle/>
                    <a:p>
                      <a:pPr algn="ctr"/>
                      <a:r>
                        <a:rPr lang="en-US" b="1" dirty="0" smtClean="0"/>
                        <a:t>-8</a:t>
                      </a:r>
                      <a:endParaRPr lang="en-US" b="1" dirty="0"/>
                    </a:p>
                  </a:txBody>
                  <a:tcPr/>
                </a:tc>
                <a:tc>
                  <a:txBody>
                    <a:bodyPr/>
                    <a:lstStyle/>
                    <a:p>
                      <a:pPr algn="ctr"/>
                      <a:r>
                        <a:rPr lang="en-US" b="1" dirty="0" smtClean="0"/>
                        <a:t>4</a:t>
                      </a:r>
                      <a:endParaRPr lang="en-US" b="1" dirty="0"/>
                    </a:p>
                  </a:txBody>
                  <a:tcPr/>
                </a:tc>
              </a:tr>
              <a:tr h="332477">
                <a:tc>
                  <a:txBody>
                    <a:bodyPr/>
                    <a:lstStyle/>
                    <a:p>
                      <a:pPr algn="ctr"/>
                      <a:r>
                        <a:rPr lang="en-US" b="1" dirty="0" smtClean="0"/>
                        <a:t>y</a:t>
                      </a:r>
                      <a:endParaRPr lang="en-US" b="1" dirty="0"/>
                    </a:p>
                  </a:txBody>
                  <a:tcPr/>
                </a:tc>
                <a:tc>
                  <a:txBody>
                    <a:bodyPr/>
                    <a:lstStyle/>
                    <a:p>
                      <a:pPr algn="ctr"/>
                      <a:r>
                        <a:rPr lang="en-US" b="1" dirty="0" smtClean="0"/>
                        <a:t>6</a:t>
                      </a:r>
                      <a:endParaRPr lang="en-US" b="1" dirty="0"/>
                    </a:p>
                  </a:txBody>
                  <a:tcPr/>
                </a:tc>
                <a:tc>
                  <a:txBody>
                    <a:bodyPr/>
                    <a:lstStyle/>
                    <a:p>
                      <a:pPr algn="ctr"/>
                      <a:r>
                        <a:rPr lang="en-US" b="1" dirty="0" smtClean="0"/>
                        <a:t>15</a:t>
                      </a:r>
                      <a:endParaRPr lang="en-US" b="1" dirty="0"/>
                    </a:p>
                  </a:txBody>
                  <a:tcPr/>
                </a:tc>
              </a:tr>
            </a:tbl>
          </a:graphicData>
        </a:graphic>
      </p:graphicFrame>
    </p:spTree>
    <p:extLst>
      <p:ext uri="{BB962C8B-B14F-4D97-AF65-F5344CB8AC3E}">
        <p14:creationId xmlns:p14="http://schemas.microsoft.com/office/powerpoint/2010/main" val="667721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152400" y="1600200"/>
            <a:ext cx="8839200" cy="5105400"/>
          </a:xfrm>
        </p:spPr>
        <p:txBody>
          <a:bodyPr/>
          <a:lstStyle/>
          <a:p>
            <a:r>
              <a:rPr lang="en-US" dirty="0" smtClean="0"/>
              <a:t>Copy the class objective in the CW Section of your binder:</a:t>
            </a:r>
          </a:p>
          <a:p>
            <a:pPr marL="0" indent="0">
              <a:buNone/>
            </a:pPr>
            <a:r>
              <a:rPr lang="en-US" b="1" dirty="0" smtClean="0"/>
              <a:t>Students will CONSTRUCT scatter plots for data and DRAW a line of best fit and WRITE an equation in POINT/SLOPE and SLOPE/INTERCEPT forms for the line.</a:t>
            </a:r>
          </a:p>
          <a:p>
            <a:pPr marL="0" indent="0">
              <a:buNone/>
            </a:pPr>
            <a:r>
              <a:rPr lang="en-US" b="1" dirty="0" smtClean="0">
                <a:solidFill>
                  <a:srgbClr val="165E22"/>
                </a:solidFill>
              </a:rPr>
              <a:t>CW: Pg. 68/ #5</a:t>
            </a:r>
          </a:p>
          <a:p>
            <a:r>
              <a:rPr lang="en-US" b="1" dirty="0">
                <a:solidFill>
                  <a:srgbClr val="FF0000"/>
                </a:solidFill>
              </a:rPr>
              <a:t>HW: Pg. 68/ #</a:t>
            </a:r>
            <a:r>
              <a:rPr lang="en-US" b="1" dirty="0" smtClean="0">
                <a:solidFill>
                  <a:srgbClr val="FF0000"/>
                </a:solidFill>
              </a:rPr>
              <a:t>1-4, 6</a:t>
            </a:r>
            <a:endParaRPr lang="en-US" b="1" dirty="0">
              <a:solidFill>
                <a:srgbClr val="FF0000"/>
              </a:solidFill>
            </a:endParaRPr>
          </a:p>
          <a:p>
            <a:pPr marL="0" indent="0">
              <a:buNone/>
            </a:pPr>
            <a:endParaRPr lang="en-US" b="1" dirty="0">
              <a:solidFill>
                <a:srgbClr val="165E22"/>
              </a:solidFill>
            </a:endParaRPr>
          </a:p>
        </p:txBody>
      </p:sp>
    </p:spTree>
    <p:extLst>
      <p:ext uri="{BB962C8B-B14F-4D97-AF65-F5344CB8AC3E}">
        <p14:creationId xmlns:p14="http://schemas.microsoft.com/office/powerpoint/2010/main" val="1701928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 - POP </a:t>
            </a:r>
            <a:r>
              <a:rPr lang="en-US" dirty="0" smtClean="0"/>
              <a:t>Quiz</a:t>
            </a:r>
            <a:endParaRPr lang="en-US" dirty="0"/>
          </a:p>
        </p:txBody>
      </p:sp>
      <p:sp>
        <p:nvSpPr>
          <p:cNvPr id="5" name="Content Placeholder 4"/>
          <p:cNvSpPr>
            <a:spLocks noGrp="1"/>
          </p:cNvSpPr>
          <p:nvPr>
            <p:ph idx="1"/>
          </p:nvPr>
        </p:nvSpPr>
        <p:spPr>
          <a:xfrm>
            <a:off x="152400" y="1295400"/>
            <a:ext cx="8839200" cy="5410200"/>
          </a:xfrm>
        </p:spPr>
        <p:txBody>
          <a:bodyPr>
            <a:normAutofit lnSpcReduction="10000"/>
          </a:bodyPr>
          <a:lstStyle/>
          <a:p>
            <a:r>
              <a:rPr lang="en-US" b="1" dirty="0">
                <a:solidFill>
                  <a:srgbClr val="FF0000"/>
                </a:solidFill>
              </a:rPr>
              <a:t>HW: Pg. 68/ #1-4, 6</a:t>
            </a:r>
          </a:p>
          <a:p>
            <a:r>
              <a:rPr lang="en-US" dirty="0" smtClean="0"/>
              <a:t>Use the table to find the following:</a:t>
            </a:r>
          </a:p>
          <a:p>
            <a:pPr marL="0" indent="0">
              <a:buNone/>
            </a:pPr>
            <a:endParaRPr lang="en-US" dirty="0" smtClean="0"/>
          </a:p>
          <a:p>
            <a:pPr marL="0" indent="0">
              <a:buNone/>
            </a:pPr>
            <a:endParaRPr lang="en-US" dirty="0"/>
          </a:p>
          <a:p>
            <a:pPr marL="0" indent="0">
              <a:buNone/>
            </a:pPr>
            <a:endParaRPr lang="en-US" dirty="0" smtClean="0"/>
          </a:p>
          <a:p>
            <a:pPr marL="514350" indent="-514350">
              <a:buAutoNum type="arabicPeriod"/>
            </a:pPr>
            <a:r>
              <a:rPr lang="en-US" dirty="0" smtClean="0"/>
              <a:t>Calculate the SLOPE for the table</a:t>
            </a:r>
          </a:p>
          <a:p>
            <a:pPr marL="514350" indent="-514350">
              <a:buAutoNum type="arabicPeriod"/>
            </a:pPr>
            <a:r>
              <a:rPr lang="en-US" dirty="0" smtClean="0"/>
              <a:t>Write an equation in POINT/SLOPE form</a:t>
            </a:r>
          </a:p>
          <a:p>
            <a:pPr marL="514350" indent="-514350">
              <a:buAutoNum type="arabicPeriod"/>
            </a:pPr>
            <a:r>
              <a:rPr lang="en-US" dirty="0" smtClean="0"/>
              <a:t>Write an equation in SLOPE/INTERCEPT</a:t>
            </a:r>
          </a:p>
          <a:p>
            <a:pPr marL="514350" indent="-514350">
              <a:buAutoNum type="arabicPeriod"/>
            </a:pPr>
            <a:r>
              <a:rPr lang="en-US" dirty="0" smtClean="0"/>
              <a:t>Use your equation to find ‘y’ when ‘x’= -4</a:t>
            </a:r>
          </a:p>
          <a:p>
            <a:pPr marL="514350" indent="-514350">
              <a:buAutoNum type="arabicPeriod"/>
            </a:pPr>
            <a:r>
              <a:rPr lang="en-US" dirty="0" smtClean="0"/>
              <a:t>Use your equation to find ‘x’ when y = 42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851104999"/>
              </p:ext>
            </p:extLst>
          </p:nvPr>
        </p:nvGraphicFramePr>
        <p:xfrm>
          <a:off x="2590800" y="2331720"/>
          <a:ext cx="2895600" cy="1554480"/>
        </p:xfrm>
        <a:graphic>
          <a:graphicData uri="http://schemas.openxmlformats.org/drawingml/2006/table">
            <a:tbl>
              <a:tblPr firstRow="1" bandRow="1">
                <a:tableStyleId>{5940675A-B579-460E-94D1-54222C63F5DA}</a:tableStyleId>
              </a:tblPr>
              <a:tblGrid>
                <a:gridCol w="1447800"/>
                <a:gridCol w="1447800"/>
              </a:tblGrid>
              <a:tr h="381000">
                <a:tc>
                  <a:txBody>
                    <a:bodyPr/>
                    <a:lstStyle/>
                    <a:p>
                      <a:pPr algn="ctr"/>
                      <a:r>
                        <a:rPr lang="en-US" sz="2800" dirty="0" smtClean="0"/>
                        <a:t>x</a:t>
                      </a:r>
                      <a:endParaRPr lang="en-US" sz="2800" dirty="0"/>
                    </a:p>
                  </a:txBody>
                  <a:tcPr/>
                </a:tc>
                <a:tc>
                  <a:txBody>
                    <a:bodyPr/>
                    <a:lstStyle/>
                    <a:p>
                      <a:pPr algn="ctr"/>
                      <a:r>
                        <a:rPr lang="en-US" sz="2800" dirty="0" smtClean="0"/>
                        <a:t>y</a:t>
                      </a:r>
                      <a:endParaRPr lang="en-US" sz="2800" dirty="0"/>
                    </a:p>
                  </a:txBody>
                  <a:tcPr/>
                </a:tc>
              </a:tr>
              <a:tr h="381000">
                <a:tc>
                  <a:txBody>
                    <a:bodyPr/>
                    <a:lstStyle/>
                    <a:p>
                      <a:pPr algn="ctr"/>
                      <a:r>
                        <a:rPr lang="en-US" sz="2800" dirty="0" smtClean="0"/>
                        <a:t>-9</a:t>
                      </a:r>
                      <a:endParaRPr lang="en-US" sz="2800" dirty="0"/>
                    </a:p>
                  </a:txBody>
                  <a:tcPr/>
                </a:tc>
                <a:tc>
                  <a:txBody>
                    <a:bodyPr/>
                    <a:lstStyle/>
                    <a:p>
                      <a:pPr algn="ctr"/>
                      <a:r>
                        <a:rPr lang="en-US" sz="2800" dirty="0" smtClean="0"/>
                        <a:t>10</a:t>
                      </a:r>
                      <a:endParaRPr lang="en-US" sz="2800" dirty="0"/>
                    </a:p>
                  </a:txBody>
                  <a:tcPr/>
                </a:tc>
              </a:tr>
              <a:tr h="381000">
                <a:tc>
                  <a:txBody>
                    <a:bodyPr/>
                    <a:lstStyle/>
                    <a:p>
                      <a:pPr algn="ctr"/>
                      <a:r>
                        <a:rPr lang="en-US" sz="2800" dirty="0" smtClean="0"/>
                        <a:t>3</a:t>
                      </a:r>
                      <a:endParaRPr lang="en-US" sz="2800" dirty="0"/>
                    </a:p>
                  </a:txBody>
                  <a:tcPr/>
                </a:tc>
                <a:tc>
                  <a:txBody>
                    <a:bodyPr/>
                    <a:lstStyle/>
                    <a:p>
                      <a:pPr algn="ctr"/>
                      <a:r>
                        <a:rPr lang="en-US" sz="2800" dirty="0" smtClean="0"/>
                        <a:t>34</a:t>
                      </a:r>
                      <a:endParaRPr lang="en-US" sz="2800" dirty="0"/>
                    </a:p>
                  </a:txBody>
                  <a:tcPr/>
                </a:tc>
              </a:tr>
            </a:tbl>
          </a:graphicData>
        </a:graphic>
      </p:graphicFrame>
    </p:spTree>
    <p:extLst>
      <p:ext uri="{BB962C8B-B14F-4D97-AF65-F5344CB8AC3E}">
        <p14:creationId xmlns:p14="http://schemas.microsoft.com/office/powerpoint/2010/main" val="40222548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228600" y="1143000"/>
            <a:ext cx="8458200" cy="5715000"/>
          </a:xfrm>
        </p:spPr>
        <p:txBody>
          <a:bodyPr>
            <a:normAutofit/>
          </a:bodyPr>
          <a:lstStyle/>
          <a:p>
            <a:r>
              <a:rPr lang="en-US" dirty="0" smtClean="0"/>
              <a:t>Computer Lab- Project Presentations – WEDNESDAY 10/31</a:t>
            </a:r>
          </a:p>
          <a:p>
            <a:pPr lvl="1"/>
            <a:r>
              <a:rPr lang="en-US" dirty="0" smtClean="0"/>
              <a:t>Stock Information</a:t>
            </a:r>
          </a:p>
          <a:p>
            <a:pPr lvl="2"/>
            <a:r>
              <a:rPr lang="en-US" dirty="0" smtClean="0"/>
              <a:t>Mission Statement</a:t>
            </a:r>
          </a:p>
          <a:p>
            <a:pPr lvl="2"/>
            <a:r>
              <a:rPr lang="en-US" dirty="0" smtClean="0"/>
              <a:t>History</a:t>
            </a:r>
          </a:p>
          <a:p>
            <a:r>
              <a:rPr lang="en-US" dirty="0" smtClean="0"/>
              <a:t>Rehearsal </a:t>
            </a:r>
          </a:p>
          <a:p>
            <a:pPr lvl="1"/>
            <a:r>
              <a:rPr lang="en-US" sz="2400" dirty="0" smtClean="0"/>
              <a:t>With a partner, go through your ENTIRE presentation. You should be ready with questions for your partner. </a:t>
            </a:r>
          </a:p>
          <a:p>
            <a:pPr marL="457200" lvl="1" indent="-457200">
              <a:buFont typeface="Arial" pitchFamily="34" charset="0"/>
              <a:buChar char="•"/>
            </a:pPr>
            <a:r>
              <a:rPr lang="en-US" sz="3300" dirty="0" smtClean="0"/>
              <a:t>Professional Dress</a:t>
            </a:r>
          </a:p>
          <a:p>
            <a:pPr lvl="2"/>
            <a:r>
              <a:rPr lang="en-US" dirty="0" smtClean="0"/>
              <a:t>No JEANS</a:t>
            </a:r>
          </a:p>
          <a:p>
            <a:pPr lvl="2"/>
            <a:r>
              <a:rPr lang="en-US" dirty="0" smtClean="0"/>
              <a:t>Collared shirts tucked in, wear a belt</a:t>
            </a:r>
          </a:p>
          <a:p>
            <a:pPr lvl="2"/>
            <a:endParaRPr lang="en-US" dirty="0" smtClean="0"/>
          </a:p>
        </p:txBody>
      </p:sp>
      <p:pic>
        <p:nvPicPr>
          <p:cNvPr id="1029" name="Picture 5" descr="C:\Users\dstarbu\AppData\Local\Microsoft\Windows\Temporary Internet Files\Content.IE5\382GYQO9\MC90009055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1600200"/>
            <a:ext cx="3104535" cy="2584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7848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	</a:t>
            </a:r>
            <a:endParaRPr lang="en-US" dirty="0"/>
          </a:p>
        </p:txBody>
      </p:sp>
      <p:sp>
        <p:nvSpPr>
          <p:cNvPr id="3" name="Content Placeholder 2"/>
          <p:cNvSpPr>
            <a:spLocks noGrp="1"/>
          </p:cNvSpPr>
          <p:nvPr>
            <p:ph idx="1"/>
          </p:nvPr>
        </p:nvSpPr>
        <p:spPr>
          <a:xfrm>
            <a:off x="457200" y="1600200"/>
            <a:ext cx="8686800" cy="4525963"/>
          </a:xfrm>
        </p:spPr>
        <p:txBody>
          <a:bodyPr/>
          <a:lstStyle/>
          <a:p>
            <a:r>
              <a:rPr lang="en-US" dirty="0" smtClean="0"/>
              <a:t>Chapter 1.6 – Stock Transactions</a:t>
            </a:r>
          </a:p>
          <a:p>
            <a:r>
              <a:rPr lang="en-US" dirty="0" smtClean="0"/>
              <a:t>Last Section of Project – Capitol Gain/Loss</a:t>
            </a:r>
          </a:p>
          <a:p>
            <a:r>
              <a:rPr lang="en-US" dirty="0" smtClean="0"/>
              <a:t>In Class: Pg. 38/ #1-5</a:t>
            </a:r>
          </a:p>
          <a:p>
            <a:r>
              <a:rPr lang="en-US" b="1" dirty="0" smtClean="0">
                <a:solidFill>
                  <a:srgbClr val="FF0000"/>
                </a:solidFill>
              </a:rPr>
              <a:t>HW: Pg. 38/ #</a:t>
            </a:r>
            <a:r>
              <a:rPr lang="en-US" b="1" dirty="0">
                <a:solidFill>
                  <a:srgbClr val="FF0000"/>
                </a:solidFill>
              </a:rPr>
              <a:t>1</a:t>
            </a:r>
            <a:r>
              <a:rPr lang="en-US" b="1" dirty="0" smtClean="0">
                <a:solidFill>
                  <a:srgbClr val="FF0000"/>
                </a:solidFill>
              </a:rPr>
              <a:t>-15</a:t>
            </a:r>
          </a:p>
          <a:p>
            <a:pPr marL="342900" lvl="1" indent="-342900">
              <a:buFont typeface="Arial" pitchFamily="34" charset="0"/>
              <a:buChar char="•"/>
            </a:pPr>
            <a:r>
              <a:rPr lang="en-US" sz="3200" b="1" dirty="0">
                <a:solidFill>
                  <a:srgbClr val="FF0000"/>
                </a:solidFill>
              </a:rPr>
              <a:t>Make Up Work/Test Corrections due </a:t>
            </a:r>
            <a:r>
              <a:rPr lang="en-US" sz="3200" b="1" u="sng" dirty="0">
                <a:solidFill>
                  <a:srgbClr val="FF0000"/>
                </a:solidFill>
              </a:rPr>
              <a:t>TODAY</a:t>
            </a:r>
            <a:r>
              <a:rPr lang="en-US" sz="3200" b="1" dirty="0">
                <a:solidFill>
                  <a:srgbClr val="FF0000"/>
                </a:solidFill>
              </a:rPr>
              <a:t> </a:t>
            </a:r>
            <a:endParaRPr lang="en-US" sz="3200" b="1" dirty="0" smtClean="0">
              <a:solidFill>
                <a:srgbClr val="FF0000"/>
              </a:solidFill>
            </a:endParaRPr>
          </a:p>
          <a:p>
            <a:pPr marL="0" lvl="1" indent="0">
              <a:buNone/>
            </a:pPr>
            <a:r>
              <a:rPr lang="en-US" sz="3200" b="1" dirty="0" smtClean="0">
                <a:solidFill>
                  <a:srgbClr val="FF0000"/>
                </a:solidFill>
              </a:rPr>
              <a:t>	3 </a:t>
            </a:r>
            <a:r>
              <a:rPr lang="en-US" sz="3200" b="1" dirty="0">
                <a:solidFill>
                  <a:srgbClr val="FF0000"/>
                </a:solidFill>
              </a:rPr>
              <a:t>p.m.</a:t>
            </a:r>
          </a:p>
          <a:p>
            <a:endParaRPr lang="en-US" b="1" dirty="0">
              <a:solidFill>
                <a:srgbClr val="FF0000"/>
              </a:solidFill>
            </a:endParaRPr>
          </a:p>
        </p:txBody>
      </p:sp>
      <p:pic>
        <p:nvPicPr>
          <p:cNvPr id="1030" name="Picture 6" descr="C:\Users\dstarbu\AppData\Local\Microsoft\Windows\Temporary Internet Files\Content.IE5\9SET1P90\MC90034011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5111375"/>
            <a:ext cx="1863915" cy="162727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dstarbu\AppData\Local\Microsoft\Windows\Temporary Internet Files\Content.IE5\CMI2UCKP\MC9003401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5111374"/>
            <a:ext cx="1853964" cy="1627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734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a:t>
            </a:r>
            <a:endParaRPr lang="en-US" dirty="0"/>
          </a:p>
        </p:txBody>
      </p:sp>
      <p:sp>
        <p:nvSpPr>
          <p:cNvPr id="3" name="Content Placeholder 2"/>
          <p:cNvSpPr>
            <a:spLocks noGrp="1"/>
          </p:cNvSpPr>
          <p:nvPr>
            <p:ph idx="1"/>
          </p:nvPr>
        </p:nvSpPr>
        <p:spPr/>
        <p:txBody>
          <a:bodyPr/>
          <a:lstStyle/>
          <a:p>
            <a:r>
              <a:rPr lang="en-US" dirty="0" smtClean="0"/>
              <a:t>Stella bought 50 shares of STARZ stock in 2010 for $49.50 per share. She sold it today for $55 per share.</a:t>
            </a:r>
          </a:p>
          <a:p>
            <a:r>
              <a:rPr lang="en-US" dirty="0" smtClean="0"/>
              <a:t>Did she show CAPITAL GAIN or LOSS?</a:t>
            </a:r>
          </a:p>
          <a:p>
            <a:r>
              <a:rPr lang="en-US" dirty="0" smtClean="0"/>
              <a:t>How much did Stella Gain/Lose?</a:t>
            </a:r>
          </a:p>
          <a:p>
            <a:endParaRPr lang="en-US" dirty="0"/>
          </a:p>
        </p:txBody>
      </p:sp>
      <p:pic>
        <p:nvPicPr>
          <p:cNvPr id="1026" name="Picture 2" descr="C:\Users\dstarbu\AppData\Local\Microsoft\Windows\Temporary Internet Files\Content.IE5\IZBTUQPK\MP90044296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4343400"/>
            <a:ext cx="2971800" cy="2228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450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Period 5</a:t>
            </a:r>
            <a:endParaRPr lang="en-US" dirty="0"/>
          </a:p>
        </p:txBody>
      </p:sp>
      <p:sp>
        <p:nvSpPr>
          <p:cNvPr id="5" name="Content Placeholder 4"/>
          <p:cNvSpPr>
            <a:spLocks noGrp="1"/>
          </p:cNvSpPr>
          <p:nvPr>
            <p:ph idx="1"/>
          </p:nvPr>
        </p:nvSpPr>
        <p:spPr/>
        <p:txBody>
          <a:bodyPr/>
          <a:lstStyle/>
          <a:p>
            <a:r>
              <a:rPr lang="en-US" dirty="0" smtClean="0"/>
              <a:t>REBEL ROUND-UP Schedule</a:t>
            </a:r>
          </a:p>
          <a:p>
            <a:r>
              <a:rPr lang="en-US" dirty="0" smtClean="0"/>
              <a:t>POP Quiz</a:t>
            </a:r>
          </a:p>
          <a:p>
            <a:r>
              <a:rPr lang="en-US" dirty="0" smtClean="0"/>
              <a:t>Complete the following questions from your textbook, showing all work:</a:t>
            </a:r>
          </a:p>
          <a:p>
            <a:r>
              <a:rPr lang="en-US" dirty="0" smtClean="0"/>
              <a:t>Pg. 27/ Q. #4 (should be 7 answers)</a:t>
            </a:r>
          </a:p>
          <a:p>
            <a:r>
              <a:rPr lang="en-US" dirty="0" smtClean="0"/>
              <a:t>Pg. 38/ Q. #7</a:t>
            </a:r>
          </a:p>
          <a:p>
            <a:r>
              <a:rPr lang="en-US" dirty="0" smtClean="0"/>
              <a:t>Pg. 39/ Q. # 11</a:t>
            </a:r>
            <a:endParaRPr lang="en-US" dirty="0"/>
          </a:p>
        </p:txBody>
      </p:sp>
      <p:pic>
        <p:nvPicPr>
          <p:cNvPr id="6" name="Picture 2" descr="C:\Users\dstarbu\AppData\Local\Microsoft\Windows\Temporary Internet Files\Content.IE5\382GYQO9\MM900234740[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553815" y="3449809"/>
            <a:ext cx="2552700" cy="342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9449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8800" dirty="0" smtClean="0">
                <a:solidFill>
                  <a:srgbClr val="C00000"/>
                </a:solidFill>
              </a:rPr>
              <a:t>HERE</a:t>
            </a:r>
            <a:endParaRPr lang="en-US" sz="8800" dirty="0">
              <a:solidFill>
                <a:srgbClr val="C00000"/>
              </a:solidFill>
            </a:endParaRPr>
          </a:p>
        </p:txBody>
      </p:sp>
    </p:spTree>
    <p:extLst>
      <p:ext uri="{BB962C8B-B14F-4D97-AF65-F5344CB8AC3E}">
        <p14:creationId xmlns:p14="http://schemas.microsoft.com/office/powerpoint/2010/main" val="9509029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HW and Binder Due Dates</a:t>
            </a:r>
            <a:endParaRPr lang="en-US" dirty="0"/>
          </a:p>
        </p:txBody>
      </p:sp>
      <p:sp>
        <p:nvSpPr>
          <p:cNvPr id="3" name="Content Placeholder 2"/>
          <p:cNvSpPr>
            <a:spLocks noGrp="1"/>
          </p:cNvSpPr>
          <p:nvPr>
            <p:ph sz="quarter" idx="1"/>
          </p:nvPr>
        </p:nvSpPr>
        <p:spPr>
          <a:xfrm>
            <a:off x="152400" y="1600200"/>
            <a:ext cx="8763000" cy="4873752"/>
          </a:xfrm>
        </p:spPr>
        <p:txBody>
          <a:bodyPr>
            <a:normAutofit/>
          </a:bodyPr>
          <a:lstStyle/>
          <a:p>
            <a:r>
              <a:rPr lang="en-US" sz="3200" b="1" dirty="0" smtClean="0">
                <a:solidFill>
                  <a:srgbClr val="C00000"/>
                </a:solidFill>
              </a:rPr>
              <a:t>HW #1 – Financial Essay - Due Friday</a:t>
            </a:r>
          </a:p>
          <a:p>
            <a:pPr lvl="1"/>
            <a:r>
              <a:rPr lang="en-US" sz="2800" b="1" dirty="0" smtClean="0">
                <a:solidFill>
                  <a:srgbClr val="C00000"/>
                </a:solidFill>
              </a:rPr>
              <a:t>Typed or written in Blue or Black ink</a:t>
            </a:r>
          </a:p>
          <a:p>
            <a:r>
              <a:rPr lang="en-US" sz="3200" b="1" dirty="0" smtClean="0"/>
              <a:t>Binder Check – Tuesday September 2</a:t>
            </a:r>
          </a:p>
          <a:p>
            <a:pPr lvl="1"/>
            <a:r>
              <a:rPr lang="en-US" sz="2800" b="1" dirty="0" smtClean="0"/>
              <a:t>Syllabus</a:t>
            </a:r>
          </a:p>
          <a:p>
            <a:pPr lvl="1"/>
            <a:r>
              <a:rPr lang="en-US" sz="2800" b="1" dirty="0" smtClean="0"/>
              <a:t>Sections for; HW, CW, TQA, Notes</a:t>
            </a:r>
          </a:p>
        </p:txBody>
      </p:sp>
      <p:pic>
        <p:nvPicPr>
          <p:cNvPr id="50178" name="Picture 2" descr="C:\Users\dstarbu\AppData\Local\Microsoft\Windows\Temporary Internet Files\Content.IE5\AECW5UFU\MC900217714[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4419600"/>
            <a:ext cx="3581400" cy="2258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059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ACCUPLACER – On-Line Testing</a:t>
            </a:r>
          </a:p>
          <a:p>
            <a:pPr lvl="1"/>
            <a:r>
              <a:rPr lang="en-US" dirty="0" smtClean="0"/>
              <a:t>Username:	</a:t>
            </a:r>
            <a:r>
              <a:rPr lang="en-US" dirty="0" err="1" smtClean="0"/>
              <a:t>Dana_Starbuck</a:t>
            </a:r>
            <a:endParaRPr lang="en-US" dirty="0" smtClean="0"/>
          </a:p>
          <a:p>
            <a:pPr lvl="1"/>
            <a:r>
              <a:rPr lang="en-US" dirty="0" smtClean="0"/>
              <a:t>Password:	Stella1star</a:t>
            </a:r>
          </a:p>
          <a:p>
            <a:r>
              <a:rPr lang="en-US" dirty="0" smtClean="0"/>
              <a:t>My Foundations Lab</a:t>
            </a:r>
            <a:endParaRPr lang="en-US" dirty="0"/>
          </a:p>
        </p:txBody>
      </p:sp>
      <p:pic>
        <p:nvPicPr>
          <p:cNvPr id="4" name="Picture 2" descr="C:\Users\dstarbu\AppData\Local\Microsoft\Windows\Temporary Internet Files\Content.IE5\DL740V0G\MC90008865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3927199"/>
            <a:ext cx="2205076" cy="239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3258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Financial Algebra – Per. 5</a:t>
            </a:r>
            <a:endParaRPr lang="en-US" dirty="0"/>
          </a:p>
        </p:txBody>
      </p:sp>
      <p:sp>
        <p:nvSpPr>
          <p:cNvPr id="3" name="Content Placeholder 2"/>
          <p:cNvSpPr>
            <a:spLocks noGrp="1"/>
          </p:cNvSpPr>
          <p:nvPr>
            <p:ph idx="1"/>
          </p:nvPr>
        </p:nvSpPr>
        <p:spPr>
          <a:xfrm>
            <a:off x="457200" y="1447800"/>
            <a:ext cx="8229600" cy="5269650"/>
          </a:xfrm>
        </p:spPr>
        <p:txBody>
          <a:bodyPr/>
          <a:lstStyle/>
          <a:p>
            <a:r>
              <a:rPr lang="en-US" b="1" dirty="0">
                <a:solidFill>
                  <a:srgbClr val="FF0000"/>
                </a:solidFill>
              </a:rPr>
              <a:t>HW DUE: Pg. 68/ #1-4, </a:t>
            </a:r>
            <a:r>
              <a:rPr lang="en-US" b="1" dirty="0" smtClean="0">
                <a:solidFill>
                  <a:srgbClr val="FF0000"/>
                </a:solidFill>
              </a:rPr>
              <a:t>6</a:t>
            </a:r>
          </a:p>
          <a:p>
            <a:r>
              <a:rPr lang="en-US" b="1" dirty="0" smtClean="0">
                <a:solidFill>
                  <a:srgbClr val="FF0000"/>
                </a:solidFill>
              </a:rPr>
              <a:t>HW: Pg. 69/#8,9</a:t>
            </a:r>
            <a:endParaRPr lang="en-US" b="1" dirty="0">
              <a:solidFill>
                <a:srgbClr val="FF0000"/>
              </a:solidFill>
            </a:endParaRPr>
          </a:p>
          <a:p>
            <a:r>
              <a:rPr lang="en-US" sz="2800" dirty="0" smtClean="0"/>
              <a:t>Write an equation in POINT/SLOPE and SLOPE/INTERCEPT form for each table</a:t>
            </a:r>
          </a:p>
          <a:p>
            <a:pPr marL="0" indent="0">
              <a:buNone/>
            </a:pPr>
            <a:r>
              <a:rPr lang="en-US" dirty="0" smtClean="0"/>
              <a:t>1.</a:t>
            </a:r>
          </a:p>
          <a:p>
            <a:pPr marL="0" indent="0">
              <a:buNone/>
            </a:pPr>
            <a:endParaRPr lang="en-US" dirty="0"/>
          </a:p>
          <a:p>
            <a:pPr marL="0" indent="0">
              <a:buNone/>
            </a:pPr>
            <a:endParaRPr lang="en-US" dirty="0" smtClean="0"/>
          </a:p>
          <a:p>
            <a:pPr marL="0" indent="0">
              <a:buNone/>
            </a:pPr>
            <a:r>
              <a:rPr lang="en-US" dirty="0" smtClean="0"/>
              <a:t>2.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1795487"/>
              </p:ext>
            </p:extLst>
          </p:nvPr>
        </p:nvGraphicFramePr>
        <p:xfrm>
          <a:off x="1295400" y="3581400"/>
          <a:ext cx="7010400" cy="1219200"/>
        </p:xfrm>
        <a:graphic>
          <a:graphicData uri="http://schemas.openxmlformats.org/drawingml/2006/table">
            <a:tbl>
              <a:tblPr firstRow="1" bandRow="1">
                <a:tableStyleId>{5940675A-B579-460E-94D1-54222C63F5DA}</a:tableStyleId>
              </a:tblPr>
              <a:tblGrid>
                <a:gridCol w="876300"/>
                <a:gridCol w="876300"/>
                <a:gridCol w="876300"/>
                <a:gridCol w="876300"/>
                <a:gridCol w="876300"/>
                <a:gridCol w="876300"/>
                <a:gridCol w="876300"/>
                <a:gridCol w="876300"/>
              </a:tblGrid>
              <a:tr h="609600">
                <a:tc>
                  <a:txBody>
                    <a:bodyPr/>
                    <a:lstStyle/>
                    <a:p>
                      <a:pPr algn="ctr"/>
                      <a:r>
                        <a:rPr lang="en-US" sz="2400" b="1" dirty="0" smtClean="0"/>
                        <a:t>x</a:t>
                      </a:r>
                      <a:endParaRPr lang="en-US" sz="2400" b="1" dirty="0"/>
                    </a:p>
                  </a:txBody>
                  <a:tcPr/>
                </a:tc>
                <a:tc>
                  <a:txBody>
                    <a:bodyPr/>
                    <a:lstStyle/>
                    <a:p>
                      <a:pPr algn="ctr"/>
                      <a:r>
                        <a:rPr lang="en-US" sz="2400" b="1" dirty="0" smtClean="0"/>
                        <a:t>-3</a:t>
                      </a:r>
                      <a:endParaRPr lang="en-US" sz="2400" b="1" dirty="0"/>
                    </a:p>
                  </a:txBody>
                  <a:tcPr/>
                </a:tc>
                <a:tc>
                  <a:txBody>
                    <a:bodyPr/>
                    <a:lstStyle/>
                    <a:p>
                      <a:pPr algn="ctr"/>
                      <a:r>
                        <a:rPr lang="en-US" sz="2400" b="1" dirty="0" smtClean="0"/>
                        <a:t>-2</a:t>
                      </a:r>
                      <a:endParaRPr lang="en-US" sz="2400" b="1" dirty="0"/>
                    </a:p>
                  </a:txBody>
                  <a:tcPr/>
                </a:tc>
                <a:tc>
                  <a:txBody>
                    <a:bodyPr/>
                    <a:lstStyle/>
                    <a:p>
                      <a:pPr algn="ctr"/>
                      <a:r>
                        <a:rPr lang="en-US" sz="2400" b="1" dirty="0" smtClean="0"/>
                        <a:t>-1</a:t>
                      </a:r>
                      <a:endParaRPr lang="en-US" sz="2400" b="1" dirty="0"/>
                    </a:p>
                  </a:txBody>
                  <a:tcPr/>
                </a:tc>
                <a:tc>
                  <a:txBody>
                    <a:bodyPr/>
                    <a:lstStyle/>
                    <a:p>
                      <a:pPr algn="ctr"/>
                      <a:r>
                        <a:rPr lang="en-US" sz="2400" b="1" dirty="0" smtClean="0"/>
                        <a:t>0</a:t>
                      </a:r>
                      <a:endParaRPr lang="en-US" sz="2400" b="1" dirty="0"/>
                    </a:p>
                  </a:txBody>
                  <a:tcPr/>
                </a:tc>
                <a:tc>
                  <a:txBody>
                    <a:bodyPr/>
                    <a:lstStyle/>
                    <a:p>
                      <a:pPr algn="ctr"/>
                      <a:r>
                        <a:rPr lang="en-US" sz="2400" b="1" dirty="0" smtClean="0"/>
                        <a:t>1</a:t>
                      </a:r>
                      <a:endParaRPr lang="en-US" sz="2400" b="1" dirty="0"/>
                    </a:p>
                  </a:txBody>
                  <a:tcPr/>
                </a:tc>
                <a:tc>
                  <a:txBody>
                    <a:bodyPr/>
                    <a:lstStyle/>
                    <a:p>
                      <a:pPr algn="ctr"/>
                      <a:r>
                        <a:rPr lang="en-US" sz="2400" b="1" dirty="0" smtClean="0"/>
                        <a:t>2</a:t>
                      </a:r>
                      <a:endParaRPr lang="en-US" sz="2400" b="1" dirty="0"/>
                    </a:p>
                  </a:txBody>
                  <a:tcPr/>
                </a:tc>
                <a:tc>
                  <a:txBody>
                    <a:bodyPr/>
                    <a:lstStyle/>
                    <a:p>
                      <a:pPr algn="ctr"/>
                      <a:r>
                        <a:rPr lang="en-US" sz="2400" b="1" dirty="0" smtClean="0"/>
                        <a:t>3</a:t>
                      </a:r>
                      <a:endParaRPr lang="en-US" sz="2400" b="1" dirty="0"/>
                    </a:p>
                  </a:txBody>
                  <a:tcPr/>
                </a:tc>
              </a:tr>
              <a:tr h="609600">
                <a:tc>
                  <a:txBody>
                    <a:bodyPr/>
                    <a:lstStyle/>
                    <a:p>
                      <a:pPr algn="ctr"/>
                      <a:r>
                        <a:rPr lang="en-US" sz="2400" b="1" dirty="0" smtClean="0"/>
                        <a:t>y</a:t>
                      </a:r>
                      <a:endParaRPr lang="en-US" sz="2400" b="1" dirty="0"/>
                    </a:p>
                  </a:txBody>
                  <a:tcPr/>
                </a:tc>
                <a:tc>
                  <a:txBody>
                    <a:bodyPr/>
                    <a:lstStyle/>
                    <a:p>
                      <a:pPr algn="ctr"/>
                      <a:r>
                        <a:rPr lang="en-US" sz="2400" b="1" dirty="0" smtClean="0"/>
                        <a:t>-13</a:t>
                      </a:r>
                      <a:endParaRPr lang="en-US" sz="2400" b="1" dirty="0"/>
                    </a:p>
                  </a:txBody>
                  <a:tcPr/>
                </a:tc>
                <a:tc>
                  <a:txBody>
                    <a:bodyPr/>
                    <a:lstStyle/>
                    <a:p>
                      <a:pPr algn="ctr"/>
                      <a:r>
                        <a:rPr lang="en-US" sz="2400" b="1" dirty="0" smtClean="0"/>
                        <a:t>-8</a:t>
                      </a:r>
                      <a:endParaRPr lang="en-US" sz="2400" b="1" dirty="0"/>
                    </a:p>
                  </a:txBody>
                  <a:tcPr/>
                </a:tc>
                <a:tc>
                  <a:txBody>
                    <a:bodyPr/>
                    <a:lstStyle/>
                    <a:p>
                      <a:pPr algn="ctr"/>
                      <a:r>
                        <a:rPr lang="en-US" sz="2400" b="1" dirty="0" smtClean="0"/>
                        <a:t>-3</a:t>
                      </a:r>
                      <a:endParaRPr lang="en-US" sz="2400" b="1" dirty="0"/>
                    </a:p>
                  </a:txBody>
                  <a:tcPr/>
                </a:tc>
                <a:tc>
                  <a:txBody>
                    <a:bodyPr/>
                    <a:lstStyle/>
                    <a:p>
                      <a:pPr algn="ctr"/>
                      <a:r>
                        <a:rPr lang="en-US" sz="2400" b="1" dirty="0" smtClean="0"/>
                        <a:t>2</a:t>
                      </a:r>
                      <a:endParaRPr lang="en-US" sz="2400" b="1" dirty="0"/>
                    </a:p>
                  </a:txBody>
                  <a:tcPr/>
                </a:tc>
                <a:tc>
                  <a:txBody>
                    <a:bodyPr/>
                    <a:lstStyle/>
                    <a:p>
                      <a:pPr algn="ctr"/>
                      <a:r>
                        <a:rPr lang="en-US" sz="2400" b="1" dirty="0" smtClean="0"/>
                        <a:t>7</a:t>
                      </a:r>
                      <a:endParaRPr lang="en-US" sz="2400" b="1" dirty="0"/>
                    </a:p>
                  </a:txBody>
                  <a:tcPr/>
                </a:tc>
                <a:tc>
                  <a:txBody>
                    <a:bodyPr/>
                    <a:lstStyle/>
                    <a:p>
                      <a:pPr algn="ctr"/>
                      <a:r>
                        <a:rPr lang="en-US" sz="2400" b="1" dirty="0" smtClean="0"/>
                        <a:t>12</a:t>
                      </a:r>
                      <a:endParaRPr lang="en-US" sz="2400" b="1" dirty="0"/>
                    </a:p>
                  </a:txBody>
                  <a:tcPr/>
                </a:tc>
                <a:tc>
                  <a:txBody>
                    <a:bodyPr/>
                    <a:lstStyle/>
                    <a:p>
                      <a:pPr algn="ctr"/>
                      <a:r>
                        <a:rPr lang="en-US" sz="2400" b="1" dirty="0" smtClean="0"/>
                        <a:t>17</a:t>
                      </a:r>
                      <a:endParaRPr lang="en-US" sz="2400" b="1"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144298424"/>
              </p:ext>
            </p:extLst>
          </p:nvPr>
        </p:nvGraphicFramePr>
        <p:xfrm>
          <a:off x="1295400" y="5201920"/>
          <a:ext cx="7086597" cy="1275080"/>
        </p:xfrm>
        <a:graphic>
          <a:graphicData uri="http://schemas.openxmlformats.org/drawingml/2006/table">
            <a:tbl>
              <a:tblPr firstRow="1" bandRow="1">
                <a:tableStyleId>{5940675A-B579-460E-94D1-54222C63F5DA}</a:tableStyleId>
              </a:tblPr>
              <a:tblGrid>
                <a:gridCol w="1012371"/>
                <a:gridCol w="1012371"/>
                <a:gridCol w="1012371"/>
                <a:gridCol w="1012371"/>
                <a:gridCol w="1012371"/>
                <a:gridCol w="1012371"/>
                <a:gridCol w="1012371"/>
              </a:tblGrid>
              <a:tr h="637540">
                <a:tc>
                  <a:txBody>
                    <a:bodyPr/>
                    <a:lstStyle/>
                    <a:p>
                      <a:pPr algn="ctr"/>
                      <a:r>
                        <a:rPr lang="en-US" sz="2400" b="1" dirty="0" smtClean="0"/>
                        <a:t>x</a:t>
                      </a:r>
                      <a:endParaRPr lang="en-US" sz="2400" b="1" dirty="0"/>
                    </a:p>
                  </a:txBody>
                  <a:tcPr/>
                </a:tc>
                <a:tc>
                  <a:txBody>
                    <a:bodyPr/>
                    <a:lstStyle/>
                    <a:p>
                      <a:pPr algn="ctr"/>
                      <a:r>
                        <a:rPr lang="en-US" sz="2400" b="1" dirty="0" smtClean="0"/>
                        <a:t>-3</a:t>
                      </a:r>
                      <a:endParaRPr lang="en-US" sz="2400" b="1" dirty="0"/>
                    </a:p>
                  </a:txBody>
                  <a:tcPr/>
                </a:tc>
                <a:tc>
                  <a:txBody>
                    <a:bodyPr/>
                    <a:lstStyle/>
                    <a:p>
                      <a:pPr algn="ctr"/>
                      <a:r>
                        <a:rPr lang="en-US" sz="2400" b="1" dirty="0" smtClean="0"/>
                        <a:t>-1</a:t>
                      </a:r>
                      <a:endParaRPr lang="en-US" sz="2400" b="1" dirty="0"/>
                    </a:p>
                  </a:txBody>
                  <a:tcPr/>
                </a:tc>
                <a:tc>
                  <a:txBody>
                    <a:bodyPr/>
                    <a:lstStyle/>
                    <a:p>
                      <a:pPr algn="ctr"/>
                      <a:r>
                        <a:rPr lang="en-US" sz="2400" b="1" dirty="0" smtClean="0"/>
                        <a:t>1</a:t>
                      </a:r>
                      <a:endParaRPr lang="en-US" sz="2400" b="1" dirty="0"/>
                    </a:p>
                  </a:txBody>
                  <a:tcPr/>
                </a:tc>
                <a:tc>
                  <a:txBody>
                    <a:bodyPr/>
                    <a:lstStyle/>
                    <a:p>
                      <a:pPr algn="ctr"/>
                      <a:r>
                        <a:rPr lang="en-US" sz="2400" b="1" dirty="0" smtClean="0"/>
                        <a:t>3</a:t>
                      </a:r>
                      <a:endParaRPr lang="en-US" sz="2400" b="1" dirty="0"/>
                    </a:p>
                  </a:txBody>
                  <a:tcPr/>
                </a:tc>
                <a:tc>
                  <a:txBody>
                    <a:bodyPr/>
                    <a:lstStyle/>
                    <a:p>
                      <a:pPr algn="ctr"/>
                      <a:r>
                        <a:rPr lang="en-US" sz="2400" b="1" dirty="0" smtClean="0"/>
                        <a:t>5</a:t>
                      </a:r>
                      <a:endParaRPr lang="en-US" sz="2400" b="1" dirty="0"/>
                    </a:p>
                  </a:txBody>
                  <a:tcPr/>
                </a:tc>
                <a:tc>
                  <a:txBody>
                    <a:bodyPr/>
                    <a:lstStyle/>
                    <a:p>
                      <a:pPr algn="ctr"/>
                      <a:r>
                        <a:rPr lang="en-US" sz="2400" b="1" dirty="0" smtClean="0"/>
                        <a:t>7</a:t>
                      </a:r>
                      <a:endParaRPr lang="en-US" sz="2400" b="1" dirty="0"/>
                    </a:p>
                  </a:txBody>
                  <a:tcPr/>
                </a:tc>
              </a:tr>
              <a:tr h="637540">
                <a:tc>
                  <a:txBody>
                    <a:bodyPr/>
                    <a:lstStyle/>
                    <a:p>
                      <a:pPr algn="ctr"/>
                      <a:r>
                        <a:rPr lang="en-US" sz="2400" b="1" dirty="0" smtClean="0"/>
                        <a:t>y</a:t>
                      </a:r>
                      <a:endParaRPr lang="en-US" sz="2400" b="1" dirty="0"/>
                    </a:p>
                  </a:txBody>
                  <a:tcPr/>
                </a:tc>
                <a:tc>
                  <a:txBody>
                    <a:bodyPr/>
                    <a:lstStyle/>
                    <a:p>
                      <a:pPr algn="ctr"/>
                      <a:r>
                        <a:rPr lang="en-US" sz="2400" b="1" dirty="0" smtClean="0"/>
                        <a:t>-19</a:t>
                      </a:r>
                      <a:endParaRPr lang="en-US" sz="2400" b="1" dirty="0"/>
                    </a:p>
                  </a:txBody>
                  <a:tcPr/>
                </a:tc>
                <a:tc>
                  <a:txBody>
                    <a:bodyPr/>
                    <a:lstStyle/>
                    <a:p>
                      <a:pPr algn="ctr"/>
                      <a:r>
                        <a:rPr lang="en-US" sz="2400" b="1" dirty="0" smtClean="0"/>
                        <a:t>-11</a:t>
                      </a:r>
                      <a:endParaRPr lang="en-US" sz="2400" b="1" dirty="0"/>
                    </a:p>
                  </a:txBody>
                  <a:tcPr/>
                </a:tc>
                <a:tc>
                  <a:txBody>
                    <a:bodyPr/>
                    <a:lstStyle/>
                    <a:p>
                      <a:pPr algn="ctr"/>
                      <a:r>
                        <a:rPr lang="en-US" sz="2400" b="1" dirty="0" smtClean="0"/>
                        <a:t>-3</a:t>
                      </a:r>
                      <a:endParaRPr lang="en-US" sz="2400" b="1" dirty="0"/>
                    </a:p>
                  </a:txBody>
                  <a:tcPr/>
                </a:tc>
                <a:tc>
                  <a:txBody>
                    <a:bodyPr/>
                    <a:lstStyle/>
                    <a:p>
                      <a:pPr algn="ctr"/>
                      <a:r>
                        <a:rPr lang="en-US" sz="2400" b="1" dirty="0" smtClean="0"/>
                        <a:t>5</a:t>
                      </a:r>
                      <a:endParaRPr lang="en-US" sz="2400" b="1" dirty="0"/>
                    </a:p>
                  </a:txBody>
                  <a:tcPr/>
                </a:tc>
                <a:tc>
                  <a:txBody>
                    <a:bodyPr/>
                    <a:lstStyle/>
                    <a:p>
                      <a:pPr algn="ctr"/>
                      <a:r>
                        <a:rPr lang="en-US" sz="2400" b="1" dirty="0" smtClean="0"/>
                        <a:t>13</a:t>
                      </a:r>
                      <a:endParaRPr lang="en-US" sz="2400" b="1" dirty="0"/>
                    </a:p>
                  </a:txBody>
                  <a:tcPr/>
                </a:tc>
                <a:tc>
                  <a:txBody>
                    <a:bodyPr/>
                    <a:lstStyle/>
                    <a:p>
                      <a:pPr algn="ctr"/>
                      <a:r>
                        <a:rPr lang="en-US" sz="2400" b="1" dirty="0" smtClean="0"/>
                        <a:t>21</a:t>
                      </a:r>
                      <a:endParaRPr lang="en-US" sz="2400" b="1" dirty="0"/>
                    </a:p>
                  </a:txBody>
                  <a:tcPr/>
                </a:tc>
              </a:tr>
            </a:tbl>
          </a:graphicData>
        </a:graphic>
      </p:graphicFrame>
      <p:pic>
        <p:nvPicPr>
          <p:cNvPr id="1027" name="Picture 3" descr="C:\Users\dstarbu\AppData\Local\Microsoft\Windows\Temporary Internet Files\Content.IE5\PGPRM0DQ\MC90005517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94986"/>
            <a:ext cx="1377636" cy="1352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0665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381000" y="1371600"/>
            <a:ext cx="8229600" cy="4830763"/>
          </a:xfrm>
        </p:spPr>
        <p:txBody>
          <a:bodyPr/>
          <a:lstStyle/>
          <a:p>
            <a:r>
              <a:rPr lang="en-US" sz="2400" b="1" dirty="0" smtClean="0">
                <a:solidFill>
                  <a:srgbClr val="FF0000"/>
                </a:solidFill>
              </a:rPr>
              <a:t>HW DUE: </a:t>
            </a:r>
            <a:r>
              <a:rPr lang="en-US" sz="2400" b="1" dirty="0">
                <a:solidFill>
                  <a:srgbClr val="FF0000"/>
                </a:solidFill>
              </a:rPr>
              <a:t>Pg. 68/ #1-4, </a:t>
            </a:r>
            <a:r>
              <a:rPr lang="en-US" sz="2400" b="1" dirty="0" smtClean="0">
                <a:solidFill>
                  <a:srgbClr val="FF0000"/>
                </a:solidFill>
              </a:rPr>
              <a:t>6</a:t>
            </a:r>
          </a:p>
          <a:p>
            <a:r>
              <a:rPr lang="en-US" sz="2400" b="1" dirty="0">
                <a:solidFill>
                  <a:srgbClr val="FF0000"/>
                </a:solidFill>
              </a:rPr>
              <a:t>HW: </a:t>
            </a:r>
            <a:r>
              <a:rPr lang="en-US" sz="2400" b="1" dirty="0" smtClean="0">
                <a:solidFill>
                  <a:srgbClr val="FF0000"/>
                </a:solidFill>
              </a:rPr>
              <a:t>Pg. 69/#7, 8</a:t>
            </a:r>
            <a:endParaRPr lang="en-US" sz="2400" b="1" dirty="0">
              <a:solidFill>
                <a:srgbClr val="FF0000"/>
              </a:solidFill>
            </a:endParaRPr>
          </a:p>
          <a:p>
            <a:r>
              <a:rPr lang="en-US" sz="2400" dirty="0" smtClean="0"/>
              <a:t>Copy the CLASS OBJECTIVE in the CW Section of your 3-Ring Binder:</a:t>
            </a:r>
          </a:p>
          <a:p>
            <a:pPr marL="0" indent="0" algn="ctr">
              <a:buNone/>
            </a:pPr>
            <a:r>
              <a:rPr lang="en-US" sz="2400" b="1" dirty="0" smtClean="0">
                <a:latin typeface="Aharoni" pitchFamily="2" charset="-79"/>
                <a:cs typeface="Aharoni" pitchFamily="2" charset="-79"/>
              </a:rPr>
              <a:t>Students will WRITE equations for LINES OF REGRESSION taken from Scatterplots</a:t>
            </a:r>
          </a:p>
          <a:p>
            <a:r>
              <a:rPr lang="en-US" sz="2400" dirty="0" smtClean="0"/>
              <a:t>Copy the table on your paper</a:t>
            </a:r>
          </a:p>
          <a:p>
            <a:pPr marL="0" indent="0">
              <a:buNone/>
            </a:pPr>
            <a:r>
              <a:rPr lang="en-US" dirty="0" smtClean="0"/>
              <a:t>	</a:t>
            </a:r>
            <a:r>
              <a:rPr lang="en-US" b="1" dirty="0" smtClean="0">
                <a:solidFill>
                  <a:schemeClr val="accent2">
                    <a:lumMod val="50000"/>
                  </a:schemeClr>
                </a:solidFill>
              </a:rPr>
              <a:t>	Stadium Hot Chocolate Sales</a:t>
            </a:r>
            <a:endParaRPr lang="en-US" b="1" dirty="0">
              <a:solidFill>
                <a:schemeClr val="accent2">
                  <a:lumMod val="5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48514493"/>
              </p:ext>
            </p:extLst>
          </p:nvPr>
        </p:nvGraphicFramePr>
        <p:xfrm>
          <a:off x="381001" y="4800600"/>
          <a:ext cx="6629400" cy="1824712"/>
        </p:xfrm>
        <a:graphic>
          <a:graphicData uri="http://schemas.openxmlformats.org/drawingml/2006/table">
            <a:tbl>
              <a:tblPr firstRow="1" bandRow="1">
                <a:tableStyleId>{5940675A-B579-460E-94D1-54222C63F5DA}</a:tableStyleId>
              </a:tblPr>
              <a:tblGrid>
                <a:gridCol w="939807"/>
                <a:gridCol w="584192"/>
                <a:gridCol w="838207"/>
                <a:gridCol w="711199"/>
                <a:gridCol w="711199"/>
                <a:gridCol w="711199"/>
                <a:gridCol w="711199"/>
                <a:gridCol w="711199"/>
                <a:gridCol w="711199"/>
              </a:tblGrid>
              <a:tr h="774304">
                <a:tc>
                  <a:txBody>
                    <a:bodyPr/>
                    <a:lstStyle/>
                    <a:p>
                      <a:pPr algn="ctr"/>
                      <a:r>
                        <a:rPr lang="en-US" b="1" dirty="0" smtClean="0"/>
                        <a:t>Temp.  </a:t>
                      </a:r>
                      <a:r>
                        <a:rPr lang="en-US" b="1" dirty="0" err="1" smtClean="0"/>
                        <a:t>F</a:t>
                      </a:r>
                      <a:r>
                        <a:rPr lang="en-US" b="1" baseline="30000" dirty="0" err="1" smtClean="0"/>
                        <a:t>o</a:t>
                      </a:r>
                      <a:endParaRPr lang="en-US" b="1" baseline="30000" dirty="0"/>
                    </a:p>
                  </a:txBody>
                  <a:tcPr/>
                </a:tc>
                <a:tc>
                  <a:txBody>
                    <a:bodyPr/>
                    <a:lstStyle/>
                    <a:p>
                      <a:pPr algn="ctr"/>
                      <a:endParaRPr lang="en-US" b="1" dirty="0" smtClean="0"/>
                    </a:p>
                    <a:p>
                      <a:pPr algn="ctr"/>
                      <a:r>
                        <a:rPr lang="en-US" b="1" dirty="0" smtClean="0"/>
                        <a:t>75</a:t>
                      </a:r>
                      <a:r>
                        <a:rPr lang="en-US" b="1" baseline="30000" dirty="0" smtClean="0"/>
                        <a:t>0</a:t>
                      </a:r>
                      <a:endParaRPr lang="en-US" b="1" baseline="30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b="1" baseline="0" dirty="0" smtClean="0"/>
                        <a:t>66</a:t>
                      </a:r>
                      <a:r>
                        <a:rPr lang="en-US" b="1" baseline="30000" dirty="0" smtClean="0"/>
                        <a:t>0</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b="1" baseline="0" dirty="0" smtClean="0"/>
                    </a:p>
                  </a:txBody>
                  <a:tcPr/>
                </a:tc>
                <a:tc>
                  <a:txBody>
                    <a:bodyPr/>
                    <a:lstStyle/>
                    <a:p>
                      <a:pPr algn="ctr"/>
                      <a:endParaRPr lang="en-US" b="1" dirty="0" smtClean="0"/>
                    </a:p>
                    <a:p>
                      <a:pPr algn="ctr"/>
                      <a:r>
                        <a:rPr lang="en-US" b="1" dirty="0" smtClean="0"/>
                        <a:t>58</a:t>
                      </a:r>
                      <a:r>
                        <a:rPr lang="en-US" b="1" baseline="30000" dirty="0" smtClean="0"/>
                        <a:t>0</a:t>
                      </a:r>
                      <a:endParaRPr lang="en-US" b="1" baseline="30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52</a:t>
                      </a:r>
                      <a:r>
                        <a:rPr lang="en-US" b="1" baseline="30000" dirty="0" smtClean="0"/>
                        <a:t>0</a:t>
                      </a:r>
                    </a:p>
                    <a:p>
                      <a:pPr algn="ctr"/>
                      <a:endParaRPr lang="en-US"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47</a:t>
                      </a:r>
                      <a:r>
                        <a:rPr lang="en-US" b="1" baseline="30000" dirty="0" smtClean="0"/>
                        <a:t>0</a:t>
                      </a:r>
                    </a:p>
                    <a:p>
                      <a:pPr algn="ctr"/>
                      <a:endParaRPr lang="en-US"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44</a:t>
                      </a:r>
                      <a:r>
                        <a:rPr lang="en-US" b="1" baseline="30000" dirty="0" smtClean="0"/>
                        <a:t>0</a:t>
                      </a:r>
                    </a:p>
                    <a:p>
                      <a:pPr algn="ctr"/>
                      <a:endParaRPr lang="en-US"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39</a:t>
                      </a:r>
                      <a:r>
                        <a:rPr lang="en-US" b="1" baseline="30000" dirty="0" smtClean="0"/>
                        <a:t>0</a:t>
                      </a:r>
                    </a:p>
                    <a:p>
                      <a:pPr algn="ctr"/>
                      <a:endParaRPr lang="en-US" b="1" dirty="0"/>
                    </a:p>
                  </a:txBody>
                  <a:tcPr/>
                </a:tc>
                <a:tc>
                  <a:txBody>
                    <a:bodyPr/>
                    <a:lstStyle/>
                    <a:p>
                      <a:pPr algn="ctr"/>
                      <a:endParaRPr lang="en-US" b="1" dirty="0" smtClean="0"/>
                    </a:p>
                    <a:p>
                      <a:pPr algn="ctr"/>
                      <a:r>
                        <a:rPr lang="en-US" b="1" dirty="0" smtClean="0"/>
                        <a:t>30</a:t>
                      </a:r>
                      <a:r>
                        <a:rPr lang="en-US" b="1" baseline="30000" dirty="0" smtClean="0"/>
                        <a:t>0</a:t>
                      </a:r>
                      <a:endParaRPr lang="en-US" b="1" baseline="30000" dirty="0"/>
                    </a:p>
                  </a:txBody>
                  <a:tcPr/>
                </a:tc>
              </a:tr>
              <a:tr h="910312">
                <a:tc>
                  <a:txBody>
                    <a:bodyPr/>
                    <a:lstStyle/>
                    <a:p>
                      <a:pPr algn="ctr"/>
                      <a:r>
                        <a:rPr lang="en-US" b="1" dirty="0" smtClean="0"/>
                        <a:t># Cups Sold</a:t>
                      </a:r>
                      <a:endParaRPr lang="en-US" b="1" dirty="0"/>
                    </a:p>
                  </a:txBody>
                  <a:tcPr/>
                </a:tc>
                <a:tc>
                  <a:txBody>
                    <a:bodyPr/>
                    <a:lstStyle/>
                    <a:p>
                      <a:pPr algn="ctr"/>
                      <a:endParaRPr lang="en-US" b="1" dirty="0" smtClean="0"/>
                    </a:p>
                    <a:p>
                      <a:pPr algn="ctr"/>
                      <a:r>
                        <a:rPr lang="en-US" b="1" dirty="0" smtClean="0"/>
                        <a:t>4</a:t>
                      </a:r>
                      <a:endParaRPr lang="en-US" b="1" dirty="0"/>
                    </a:p>
                  </a:txBody>
                  <a:tcPr/>
                </a:tc>
                <a:tc>
                  <a:txBody>
                    <a:bodyPr/>
                    <a:lstStyle/>
                    <a:p>
                      <a:pPr algn="ctr"/>
                      <a:endParaRPr lang="en-US" b="1" dirty="0" smtClean="0"/>
                    </a:p>
                    <a:p>
                      <a:pPr algn="ctr"/>
                      <a:r>
                        <a:rPr lang="en-US" b="1" dirty="0" smtClean="0"/>
                        <a:t>13</a:t>
                      </a:r>
                      <a:endParaRPr lang="en-US" b="1" dirty="0"/>
                    </a:p>
                  </a:txBody>
                  <a:tcPr/>
                </a:tc>
                <a:tc>
                  <a:txBody>
                    <a:bodyPr/>
                    <a:lstStyle/>
                    <a:p>
                      <a:pPr algn="ctr"/>
                      <a:endParaRPr lang="en-US" b="1" dirty="0" smtClean="0"/>
                    </a:p>
                    <a:p>
                      <a:pPr algn="ctr"/>
                      <a:r>
                        <a:rPr lang="en-US" b="1" dirty="0" smtClean="0"/>
                        <a:t>24</a:t>
                      </a:r>
                      <a:endParaRPr lang="en-US" b="1" dirty="0"/>
                    </a:p>
                  </a:txBody>
                  <a:tcPr/>
                </a:tc>
                <a:tc>
                  <a:txBody>
                    <a:bodyPr/>
                    <a:lstStyle/>
                    <a:p>
                      <a:pPr algn="ctr"/>
                      <a:endParaRPr lang="en-US" b="1" dirty="0" smtClean="0"/>
                    </a:p>
                    <a:p>
                      <a:pPr algn="ctr"/>
                      <a:r>
                        <a:rPr lang="en-US" b="1" dirty="0" smtClean="0"/>
                        <a:t>27</a:t>
                      </a:r>
                      <a:endParaRPr lang="en-US" b="1" dirty="0"/>
                    </a:p>
                  </a:txBody>
                  <a:tcPr/>
                </a:tc>
                <a:tc>
                  <a:txBody>
                    <a:bodyPr/>
                    <a:lstStyle/>
                    <a:p>
                      <a:pPr algn="ctr"/>
                      <a:endParaRPr lang="en-US" b="1" dirty="0" smtClean="0"/>
                    </a:p>
                    <a:p>
                      <a:pPr algn="ctr"/>
                      <a:r>
                        <a:rPr lang="en-US" b="1" dirty="0" smtClean="0"/>
                        <a:t>39</a:t>
                      </a:r>
                      <a:endParaRPr lang="en-US" b="1" dirty="0"/>
                    </a:p>
                  </a:txBody>
                  <a:tcPr/>
                </a:tc>
                <a:tc>
                  <a:txBody>
                    <a:bodyPr/>
                    <a:lstStyle/>
                    <a:p>
                      <a:pPr algn="ctr"/>
                      <a:endParaRPr lang="en-US" b="1" dirty="0" smtClean="0"/>
                    </a:p>
                    <a:p>
                      <a:pPr algn="ctr"/>
                      <a:r>
                        <a:rPr lang="en-US" b="1" dirty="0" smtClean="0"/>
                        <a:t>52</a:t>
                      </a:r>
                      <a:endParaRPr lang="en-US" b="1" dirty="0"/>
                    </a:p>
                  </a:txBody>
                  <a:tcPr/>
                </a:tc>
                <a:tc>
                  <a:txBody>
                    <a:bodyPr/>
                    <a:lstStyle/>
                    <a:p>
                      <a:pPr algn="ctr"/>
                      <a:endParaRPr lang="en-US" b="1" dirty="0" smtClean="0"/>
                    </a:p>
                    <a:p>
                      <a:pPr algn="ctr"/>
                      <a:r>
                        <a:rPr lang="en-US" b="1" dirty="0" smtClean="0"/>
                        <a:t>61</a:t>
                      </a:r>
                      <a:endParaRPr lang="en-US" b="1" dirty="0"/>
                    </a:p>
                  </a:txBody>
                  <a:tcPr/>
                </a:tc>
                <a:tc>
                  <a:txBody>
                    <a:bodyPr/>
                    <a:lstStyle/>
                    <a:p>
                      <a:pPr algn="ctr"/>
                      <a:endParaRPr lang="en-US" b="1" dirty="0" smtClean="0"/>
                    </a:p>
                    <a:p>
                      <a:pPr algn="ctr"/>
                      <a:r>
                        <a:rPr lang="en-US" b="1" dirty="0" smtClean="0"/>
                        <a:t>84</a:t>
                      </a:r>
                      <a:endParaRPr lang="en-US" b="1" dirty="0"/>
                    </a:p>
                  </a:txBody>
                  <a:tcPr/>
                </a:tc>
              </a:tr>
            </a:tbl>
          </a:graphicData>
        </a:graphic>
      </p:graphicFrame>
      <p:pic>
        <p:nvPicPr>
          <p:cNvPr id="1026" name="Picture 2" descr="C:\Users\dstarbu\AppData\Local\Microsoft\Windows\Temporary Internet Files\Content.IE5\PGPRM0DQ\MC90005339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98672" y="4800600"/>
            <a:ext cx="1453781" cy="1784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4313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your equation to solve the following:</a:t>
            </a:r>
            <a:endParaRPr lang="en-US" dirty="0"/>
          </a:p>
        </p:txBody>
      </p:sp>
      <p:sp>
        <p:nvSpPr>
          <p:cNvPr id="3" name="Content Placeholder 2"/>
          <p:cNvSpPr>
            <a:spLocks noGrp="1"/>
          </p:cNvSpPr>
          <p:nvPr>
            <p:ph idx="1"/>
          </p:nvPr>
        </p:nvSpPr>
        <p:spPr/>
        <p:txBody>
          <a:bodyPr/>
          <a:lstStyle/>
          <a:p>
            <a:r>
              <a:rPr lang="en-US" dirty="0" smtClean="0"/>
              <a:t># Hot Chocolate Sales when the temperature is 20</a:t>
            </a:r>
            <a:r>
              <a:rPr lang="en-US" baseline="30000" dirty="0" smtClean="0"/>
              <a:t>0</a:t>
            </a:r>
          </a:p>
          <a:p>
            <a:r>
              <a:rPr lang="en-US" dirty="0" smtClean="0"/>
              <a:t>#Hot Chocolate Sales when the temperature is -7</a:t>
            </a:r>
            <a:r>
              <a:rPr lang="en-US" baseline="30000" dirty="0" smtClean="0"/>
              <a:t>0</a:t>
            </a:r>
          </a:p>
          <a:p>
            <a:r>
              <a:rPr lang="en-US" dirty="0" smtClean="0"/>
              <a:t>Temperature when there is 72 hot chocolate sales</a:t>
            </a:r>
          </a:p>
          <a:p>
            <a:r>
              <a:rPr lang="en-US" dirty="0" smtClean="0"/>
              <a:t>Temperature when there is 266 hot chocolate sales</a:t>
            </a:r>
            <a:endParaRPr lang="en-US" dirty="0"/>
          </a:p>
        </p:txBody>
      </p:sp>
      <p:pic>
        <p:nvPicPr>
          <p:cNvPr id="4" name="Picture 2" descr="C:\Users\dstarbu\AppData\Local\Microsoft\Windows\Temporary Internet Files\Content.IE5\PGPRM0DQ\MC90005339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191000" y="5334000"/>
            <a:ext cx="1019219" cy="125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6103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rgbClr val="FF0000"/>
                </a:solidFill>
              </a:rPr>
              <a:t>HW</a:t>
            </a:r>
            <a:r>
              <a:rPr lang="en-US" b="1" dirty="0">
                <a:solidFill>
                  <a:srgbClr val="FF0000"/>
                </a:solidFill>
              </a:rPr>
              <a:t>: Pg. 69/#</a:t>
            </a:r>
            <a:r>
              <a:rPr lang="en-US" b="1" dirty="0" smtClean="0">
                <a:solidFill>
                  <a:srgbClr val="FF0000"/>
                </a:solidFill>
              </a:rPr>
              <a:t>7,8 Due MONDAY</a:t>
            </a:r>
            <a:endParaRPr lang="en-US" b="1" dirty="0">
              <a:solidFill>
                <a:srgbClr val="FF0000"/>
              </a:solidFill>
            </a:endParaRPr>
          </a:p>
          <a:p>
            <a:r>
              <a:rPr lang="en-US" b="1" dirty="0" smtClean="0"/>
              <a:t>JA Stock Market Challenge</a:t>
            </a:r>
          </a:p>
          <a:p>
            <a:r>
              <a:rPr lang="en-US" b="1" dirty="0" smtClean="0"/>
              <a:t>MFL</a:t>
            </a:r>
          </a:p>
          <a:p>
            <a:r>
              <a:rPr lang="en-US" b="1" dirty="0" smtClean="0"/>
              <a:t>Finish Hot Chocolate Sales</a:t>
            </a:r>
          </a:p>
          <a:p>
            <a:r>
              <a:rPr lang="en-US" b="1" dirty="0" smtClean="0"/>
              <a:t>Regression and the Calculator</a:t>
            </a:r>
          </a:p>
        </p:txBody>
      </p:sp>
      <p:pic>
        <p:nvPicPr>
          <p:cNvPr id="4" name="Picture 2" descr="C:\Users\dstarbu\AppData\Local\Microsoft\Windows\Temporary Internet Files\Content.IE5\382GYQO9\MC90023718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4884" y="2057400"/>
            <a:ext cx="3087452" cy="2787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688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t>Copy the CLASS OBJECTIVE in the CW Section of your binder:</a:t>
            </a:r>
          </a:p>
          <a:p>
            <a:pPr marL="0" indent="0">
              <a:buNone/>
            </a:pPr>
            <a:r>
              <a:rPr lang="en-US" b="1" dirty="0" smtClean="0">
                <a:latin typeface="Aharoni" pitchFamily="2" charset="-79"/>
                <a:cs typeface="Aharoni" pitchFamily="2" charset="-79"/>
              </a:rPr>
              <a:t>Students calculate equations for the data and find CORRELATION COEFFICIENTS for the data using TI Calculators. </a:t>
            </a:r>
          </a:p>
          <a:p>
            <a:pPr marL="0" indent="0">
              <a:buNone/>
            </a:pPr>
            <a:r>
              <a:rPr lang="en-US" b="1" dirty="0" smtClean="0"/>
              <a:t>CW: Pg. 73/ #3, 7</a:t>
            </a:r>
          </a:p>
          <a:p>
            <a:pPr marL="0" indent="0">
              <a:buNone/>
            </a:pPr>
            <a:r>
              <a:rPr lang="en-US" dirty="0" smtClean="0">
                <a:solidFill>
                  <a:srgbClr val="C00000"/>
                </a:solidFill>
              </a:rPr>
              <a:t>HW: Pg. 74/#8</a:t>
            </a:r>
            <a:endParaRPr lang="en-US" dirty="0">
              <a:solidFill>
                <a:srgbClr val="C00000"/>
              </a:solidFill>
            </a:endParaRPr>
          </a:p>
        </p:txBody>
      </p:sp>
    </p:spTree>
    <p:extLst>
      <p:ext uri="{BB962C8B-B14F-4D97-AF65-F5344CB8AC3E}">
        <p14:creationId xmlns:p14="http://schemas.microsoft.com/office/powerpoint/2010/main" val="38823998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a:t>The KEY Club is hosting a Mexican Dinner Fiesta to raise money for Children’s Hospital. The club will charge $8.50 per person for  the dinner. The COST for the dinner is $3.50 per person PLUS $275 in supplies (Plates, forks, napkins, cups, decorations etc</a:t>
            </a:r>
            <a:r>
              <a:rPr lang="en-US" dirty="0" smtClean="0"/>
              <a:t>…)</a:t>
            </a:r>
          </a:p>
          <a:p>
            <a:endParaRPr lang="en-US" dirty="0"/>
          </a:p>
          <a:p>
            <a:endParaRPr lang="en-US" dirty="0"/>
          </a:p>
        </p:txBody>
      </p:sp>
      <p:pic>
        <p:nvPicPr>
          <p:cNvPr id="4" name="Picture 11" descr="C:\Users\dstarbu\AppData\Local\Microsoft\Windows\Temporary Internet Files\Content.IE5\674N5YB1\MC90041079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4662797"/>
            <a:ext cx="2470087" cy="19666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C:\Users\dstarbu\AppData\Local\Microsoft\Windows\Temporary Internet Files\Content.IE5\7LT6WO9R\MC9000487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473242">
            <a:off x="1357612" y="4687624"/>
            <a:ext cx="1613002" cy="16303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C:\Users\dstarbu\AppData\Local\Microsoft\Windows\Temporary Internet Files\Content.IE5\7LT6WO9R\MC9000487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473242">
            <a:off x="5808714" y="4687624"/>
            <a:ext cx="1613002" cy="163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217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Donations to the Hospital</a:t>
            </a:r>
            <a:endParaRPr lang="en-US" dirty="0"/>
          </a:p>
        </p:txBody>
      </p:sp>
      <p:sp>
        <p:nvSpPr>
          <p:cNvPr id="3" name="Content Placeholder 2"/>
          <p:cNvSpPr>
            <a:spLocks noGrp="1"/>
          </p:cNvSpPr>
          <p:nvPr>
            <p:ph idx="1"/>
          </p:nvPr>
        </p:nvSpPr>
        <p:spPr>
          <a:xfrm>
            <a:off x="457200" y="1600200"/>
            <a:ext cx="8534400" cy="5029200"/>
          </a:xfrm>
        </p:spPr>
        <p:txBody>
          <a:bodyPr>
            <a:normAutofit fontScale="92500"/>
          </a:bodyPr>
          <a:lstStyle/>
          <a:p>
            <a:r>
              <a:rPr lang="en-US" dirty="0" smtClean="0"/>
              <a:t>How much will the club earn in REVENUE people attend the dinner? What will the COST be for 125 people? How much will the club DONATE to the hospital if 125 people attend?</a:t>
            </a:r>
          </a:p>
          <a:p>
            <a:r>
              <a:rPr lang="en-US" dirty="0"/>
              <a:t>Explain the meaning of your ’BREAK EVEN’ point. </a:t>
            </a:r>
          </a:p>
          <a:p>
            <a:r>
              <a:rPr lang="en-US" dirty="0" smtClean="0"/>
              <a:t>Write an equation for PROFIT for the club’s fiesta Dinner.</a:t>
            </a:r>
          </a:p>
          <a:p>
            <a:r>
              <a:rPr lang="en-US" dirty="0" smtClean="0"/>
              <a:t>How many people will have to attend the dinner for the club to donate $500 to the hospital? $800?</a:t>
            </a:r>
          </a:p>
        </p:txBody>
      </p:sp>
    </p:spTree>
    <p:extLst>
      <p:ext uri="{BB962C8B-B14F-4D97-AF65-F5344CB8AC3E}">
        <p14:creationId xmlns:p14="http://schemas.microsoft.com/office/powerpoint/2010/main" val="11269672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600200"/>
            <a:ext cx="8382000" cy="4953000"/>
          </a:xfrm>
        </p:spPr>
        <p:txBody>
          <a:bodyPr>
            <a:normAutofit lnSpcReduction="10000"/>
          </a:bodyPr>
          <a:lstStyle/>
          <a:p>
            <a:r>
              <a:rPr lang="en-US" dirty="0" smtClean="0"/>
              <a:t>READ: Pg. 75-77</a:t>
            </a:r>
          </a:p>
          <a:p>
            <a:r>
              <a:rPr lang="en-US" dirty="0" smtClean="0"/>
              <a:t>DEFINE the following:</a:t>
            </a:r>
          </a:p>
          <a:p>
            <a:pPr lvl="1"/>
            <a:r>
              <a:rPr lang="en-US" b="1" dirty="0" smtClean="0"/>
              <a:t>Supply</a:t>
            </a:r>
          </a:p>
          <a:p>
            <a:pPr lvl="1"/>
            <a:r>
              <a:rPr lang="en-US" b="1" dirty="0" smtClean="0"/>
              <a:t>Demand</a:t>
            </a:r>
          </a:p>
          <a:p>
            <a:pPr lvl="1"/>
            <a:r>
              <a:rPr lang="en-US" b="1" dirty="0" smtClean="0"/>
              <a:t>Wholesale vs. Retail</a:t>
            </a:r>
          </a:p>
          <a:p>
            <a:pPr lvl="1"/>
            <a:r>
              <a:rPr lang="en-US" b="1" dirty="0" smtClean="0"/>
              <a:t>Equilibrium</a:t>
            </a:r>
          </a:p>
          <a:p>
            <a:pPr marL="457200" lvl="1" indent="-457200">
              <a:buFont typeface="Arial" pitchFamily="34" charset="0"/>
              <a:buChar char="•"/>
            </a:pPr>
            <a:r>
              <a:rPr lang="en-US" b="1" dirty="0" smtClean="0">
                <a:solidFill>
                  <a:srgbClr val="002060"/>
                </a:solidFill>
              </a:rPr>
              <a:t>CW: Question #8, Pg. 79 with calculators</a:t>
            </a:r>
          </a:p>
          <a:p>
            <a:pPr marL="457200" lvl="1" indent="-457200">
              <a:buFont typeface="Arial" pitchFamily="34" charset="0"/>
              <a:buChar char="•"/>
            </a:pPr>
            <a:r>
              <a:rPr lang="en-US" b="1" dirty="0" smtClean="0">
                <a:solidFill>
                  <a:srgbClr val="C00000"/>
                </a:solidFill>
              </a:rPr>
              <a:t>HW: Pg. 78/#1-7 Due Monday</a:t>
            </a:r>
          </a:p>
          <a:p>
            <a:pPr marL="457200" lvl="1" indent="-457200">
              <a:buFont typeface="Arial" pitchFamily="34" charset="0"/>
              <a:buChar char="•"/>
            </a:pPr>
            <a:r>
              <a:rPr lang="en-US" b="1" dirty="0" smtClean="0">
                <a:solidFill>
                  <a:srgbClr val="293315"/>
                </a:solidFill>
              </a:rPr>
              <a:t>QUIZ WEDNESDAY</a:t>
            </a:r>
          </a:p>
          <a:p>
            <a:pPr marL="457200" lvl="1" indent="-457200">
              <a:buFont typeface="Arial" pitchFamily="34" charset="0"/>
              <a:buChar char="•"/>
            </a:pPr>
            <a:r>
              <a:rPr lang="en-US" b="1" dirty="0" smtClean="0">
                <a:solidFill>
                  <a:srgbClr val="293315"/>
                </a:solidFill>
              </a:rPr>
              <a:t> – Lines of Best Fit, Correlation</a:t>
            </a:r>
          </a:p>
        </p:txBody>
      </p:sp>
      <p:pic>
        <p:nvPicPr>
          <p:cNvPr id="2051" name="Picture 3" descr="C:\Users\dstarbu\AppData\Local\Microsoft\Windows\Temporary Internet Files\Content.IE5\OMC3L225\MP90039009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828800"/>
            <a:ext cx="3657600" cy="260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26591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524000"/>
            <a:ext cx="8763000" cy="5105400"/>
          </a:xfrm>
        </p:spPr>
        <p:txBody>
          <a:bodyPr>
            <a:normAutofit lnSpcReduction="10000"/>
          </a:bodyPr>
          <a:lstStyle/>
          <a:p>
            <a:pPr marL="342900" lvl="1" indent="-342900">
              <a:buFont typeface="Arial" pitchFamily="34" charset="0"/>
              <a:buChar char="•"/>
            </a:pPr>
            <a:r>
              <a:rPr lang="en-US" b="1" dirty="0">
                <a:solidFill>
                  <a:srgbClr val="C00000"/>
                </a:solidFill>
              </a:rPr>
              <a:t>HW: Pg. 78/#1-7 Due Monday</a:t>
            </a:r>
            <a:endParaRPr lang="en-US" dirty="0">
              <a:solidFill>
                <a:srgbClr val="C00000"/>
              </a:solidFill>
            </a:endParaRPr>
          </a:p>
          <a:p>
            <a:r>
              <a:rPr lang="en-US" b="1" dirty="0" smtClean="0">
                <a:solidFill>
                  <a:schemeClr val="accent3">
                    <a:lumMod val="50000"/>
                  </a:schemeClr>
                </a:solidFill>
              </a:rPr>
              <a:t>TEST Wednesday – Lines of Best Fit, Equations, Correlation Coefficient, Data on Calculator</a:t>
            </a:r>
          </a:p>
          <a:p>
            <a:r>
              <a:rPr lang="en-US" b="1" dirty="0" smtClean="0">
                <a:solidFill>
                  <a:schemeClr val="bg2">
                    <a:lumMod val="10000"/>
                  </a:schemeClr>
                </a:solidFill>
              </a:rPr>
              <a:t>The </a:t>
            </a:r>
            <a:r>
              <a:rPr lang="en-US" b="1" dirty="0" err="1" smtClean="0">
                <a:solidFill>
                  <a:schemeClr val="bg2">
                    <a:lumMod val="10000"/>
                  </a:schemeClr>
                </a:solidFill>
              </a:rPr>
              <a:t>StellaStar</a:t>
            </a:r>
            <a:r>
              <a:rPr lang="en-US" b="1" dirty="0" smtClean="0">
                <a:solidFill>
                  <a:schemeClr val="bg2">
                    <a:lumMod val="10000"/>
                  </a:schemeClr>
                </a:solidFill>
              </a:rPr>
              <a:t> Company makes fashion dog collars. Costs to make the collars are $3.60 per collar for materials plus $1850 in fixed costs. The collars will sell for a price of $12.50 each.</a:t>
            </a:r>
          </a:p>
          <a:p>
            <a:r>
              <a:rPr lang="en-US" b="1" dirty="0" smtClean="0">
                <a:solidFill>
                  <a:schemeClr val="bg2">
                    <a:lumMod val="10000"/>
                  </a:schemeClr>
                </a:solidFill>
              </a:rPr>
              <a:t>Write an equation for the REVENUE and </a:t>
            </a:r>
          </a:p>
          <a:p>
            <a:pPr marL="0" indent="0">
              <a:buNone/>
            </a:pPr>
            <a:r>
              <a:rPr lang="en-US" b="1" dirty="0" smtClean="0">
                <a:solidFill>
                  <a:schemeClr val="bg2">
                    <a:lumMod val="10000"/>
                  </a:schemeClr>
                </a:solidFill>
              </a:rPr>
              <a:t>     the COST for the dog collars.</a:t>
            </a:r>
          </a:p>
          <a:p>
            <a:pPr marL="0" indent="0">
              <a:buNone/>
            </a:pPr>
            <a:r>
              <a:rPr lang="en-US" b="1" dirty="0" smtClean="0">
                <a:solidFill>
                  <a:srgbClr val="C00000"/>
                </a:solidFill>
              </a:rPr>
              <a:t>HW: Pg. 79/#9 Due WEDNESDAY</a:t>
            </a:r>
          </a:p>
        </p:txBody>
      </p:sp>
      <p:pic>
        <p:nvPicPr>
          <p:cNvPr id="6" name="Picture 2" descr="C:\Users\dstarbu\AppData\Local\Microsoft\Windows\Temporary Internet Files\Content.IE5\DL740V0G\MC9004107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2588" y="381000"/>
            <a:ext cx="1439530" cy="18755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dstarbu\AppData\Local\Microsoft\Windows\Temporary Internet Files\Content.IE5\WDNUO2VQ\MC90043544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52400"/>
            <a:ext cx="1835150" cy="144145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dstarbu\AppData\Local\Microsoft\Windows\Temporary Internet Files\Content.IE5\DL740V0G\MC90044551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4674329"/>
            <a:ext cx="1368989" cy="2107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050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22484"/>
            <a:ext cx="7467600" cy="563562"/>
          </a:xfrm>
        </p:spPr>
        <p:txBody>
          <a:bodyPr>
            <a:normAutofit fontScale="90000"/>
          </a:bodyPr>
          <a:lstStyle/>
          <a:p>
            <a:pPr algn="ctr"/>
            <a:r>
              <a:rPr lang="en-US" dirty="0" smtClean="0"/>
              <a:t>How to set up your assignment heading</a:t>
            </a:r>
            <a:br>
              <a:rPr lang="en-US" dirty="0" smtClean="0"/>
            </a:br>
            <a:endParaRPr lang="en-US" dirty="0"/>
          </a:p>
        </p:txBody>
      </p:sp>
      <p:sp>
        <p:nvSpPr>
          <p:cNvPr id="3" name="Content Placeholder 2"/>
          <p:cNvSpPr>
            <a:spLocks noGrp="1"/>
          </p:cNvSpPr>
          <p:nvPr>
            <p:ph idx="1"/>
          </p:nvPr>
        </p:nvSpPr>
        <p:spPr>
          <a:xfrm>
            <a:off x="2458" y="1447800"/>
            <a:ext cx="9141542" cy="5370498"/>
          </a:xfrm>
        </p:spPr>
        <p:txBody>
          <a:bodyPr>
            <a:normAutofit fontScale="85000" lnSpcReduction="20000"/>
          </a:bodyPr>
          <a:lstStyle/>
          <a:p>
            <a:r>
              <a:rPr lang="en-US" dirty="0" smtClean="0"/>
              <a:t>All assignments should be completed on college-ruled notebook paper or graph paper, using pencil or BLUE or BLACK ink only. POW’s and Projects should be typed, single spaced, using a 12-font size OR written in blue or black ink on college-ruled notebook paper.</a:t>
            </a:r>
          </a:p>
          <a:p>
            <a:r>
              <a:rPr lang="en-US" dirty="0" smtClean="0"/>
              <a:t>When completing any homework, classwork or project assignment, the following heading information should be on your paper:</a:t>
            </a:r>
          </a:p>
          <a:p>
            <a:pPr algn="ctr"/>
            <a:r>
              <a:rPr lang="en-US" dirty="0" smtClean="0"/>
              <a:t>Your First and Last Name</a:t>
            </a:r>
          </a:p>
          <a:p>
            <a:pPr algn="ctr"/>
            <a:r>
              <a:rPr lang="en-US" dirty="0" smtClean="0"/>
              <a:t>Date (August 26, 2014; </a:t>
            </a:r>
            <a:r>
              <a:rPr lang="en-US" dirty="0" err="1" smtClean="0"/>
              <a:t>mo</a:t>
            </a:r>
            <a:r>
              <a:rPr lang="en-US" dirty="0" smtClean="0"/>
              <a:t>/day/</a:t>
            </a:r>
            <a:r>
              <a:rPr lang="en-US" dirty="0" err="1" smtClean="0"/>
              <a:t>yr</a:t>
            </a:r>
            <a:r>
              <a:rPr lang="en-US" dirty="0" smtClean="0"/>
              <a:t>)</a:t>
            </a:r>
          </a:p>
          <a:p>
            <a:pPr algn="ctr"/>
            <a:r>
              <a:rPr lang="en-US" dirty="0" smtClean="0"/>
              <a:t>Class/Period</a:t>
            </a:r>
            <a:endParaRPr lang="en-US" dirty="0"/>
          </a:p>
          <a:p>
            <a:pPr algn="ctr"/>
            <a:r>
              <a:rPr lang="en-US" dirty="0" smtClean="0"/>
              <a:t>Assignment Title (Page #, Problem #’s)</a:t>
            </a:r>
          </a:p>
          <a:p>
            <a:pPr marL="0" indent="0" algn="ctr">
              <a:buNone/>
            </a:pPr>
            <a:r>
              <a:rPr lang="en-US" b="1" dirty="0" smtClean="0">
                <a:solidFill>
                  <a:srgbClr val="C00000"/>
                </a:solidFill>
              </a:rPr>
              <a:t>No Heading = No Grade</a:t>
            </a:r>
          </a:p>
          <a:p>
            <a:pPr algn="ctr"/>
            <a:endParaRPr lang="en-US" dirty="0"/>
          </a:p>
        </p:txBody>
      </p:sp>
      <p:pic>
        <p:nvPicPr>
          <p:cNvPr id="2052" name="Picture 4" descr="C:\Users\dstarbu\AppData\Local\Microsoft\Windows\Temporary Internet Files\Content.IE5\IZBTUQPK\MC90021206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467600" y="196066"/>
            <a:ext cx="1263480" cy="1036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8118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err="1" smtClean="0"/>
              <a:t>StellaStar</a:t>
            </a:r>
            <a:r>
              <a:rPr lang="en-US" dirty="0" smtClean="0"/>
              <a:t> Continued….</a:t>
            </a:r>
            <a:endParaRPr lang="en-US" dirty="0"/>
          </a:p>
        </p:txBody>
      </p:sp>
      <p:sp>
        <p:nvSpPr>
          <p:cNvPr id="3" name="Content Placeholder 2"/>
          <p:cNvSpPr>
            <a:spLocks noGrp="1"/>
          </p:cNvSpPr>
          <p:nvPr>
            <p:ph idx="1"/>
          </p:nvPr>
        </p:nvSpPr>
        <p:spPr>
          <a:xfrm>
            <a:off x="228600" y="1600200"/>
            <a:ext cx="8763000" cy="5105400"/>
          </a:xfrm>
        </p:spPr>
        <p:txBody>
          <a:bodyPr>
            <a:normAutofit fontScale="92500" lnSpcReduction="20000"/>
          </a:bodyPr>
          <a:lstStyle/>
          <a:p>
            <a:r>
              <a:rPr lang="en-US" dirty="0" smtClean="0"/>
              <a:t>Find the REVENUE and the COST for 5, 25, 50, 150 and 400 dog collars.</a:t>
            </a:r>
          </a:p>
          <a:p>
            <a:r>
              <a:rPr lang="en-US" dirty="0" smtClean="0"/>
              <a:t>Find the company’s PROFIT (R – C) for </a:t>
            </a:r>
            <a:r>
              <a:rPr lang="en-US" dirty="0"/>
              <a:t>5, 25, </a:t>
            </a:r>
            <a:r>
              <a:rPr lang="en-US" dirty="0" smtClean="0"/>
              <a:t>50, </a:t>
            </a:r>
            <a:r>
              <a:rPr lang="en-US" dirty="0"/>
              <a:t>150 and 400 dog collars.</a:t>
            </a:r>
            <a:endParaRPr lang="en-US" dirty="0" smtClean="0"/>
          </a:p>
          <a:p>
            <a:r>
              <a:rPr lang="en-US" dirty="0" smtClean="0"/>
              <a:t>Find the company’s BREAK EVEN (R = C) point and explain what this means.</a:t>
            </a:r>
            <a:r>
              <a:rPr lang="en-US" dirty="0"/>
              <a:t> </a:t>
            </a:r>
            <a:endParaRPr lang="en-US" dirty="0" smtClean="0"/>
          </a:p>
          <a:p>
            <a:r>
              <a:rPr lang="en-US" dirty="0" smtClean="0"/>
              <a:t>Find </a:t>
            </a:r>
            <a:r>
              <a:rPr lang="en-US" dirty="0"/>
              <a:t>an equation for the company’s PROFIT</a:t>
            </a:r>
          </a:p>
          <a:p>
            <a:pPr marL="0" indent="0">
              <a:buNone/>
            </a:pPr>
            <a:r>
              <a:rPr lang="en-US" dirty="0"/>
              <a:t>	(R – C = P)</a:t>
            </a:r>
          </a:p>
          <a:p>
            <a:r>
              <a:rPr lang="en-US" dirty="0" smtClean="0"/>
              <a:t>How many collars will the company have to </a:t>
            </a:r>
          </a:p>
          <a:p>
            <a:pPr marL="0" indent="0">
              <a:buNone/>
            </a:pPr>
            <a:r>
              <a:rPr lang="en-US" dirty="0" smtClean="0"/>
              <a:t>     sell to make a profit of $5000? $10,000?</a:t>
            </a:r>
          </a:p>
          <a:p>
            <a:pPr marL="342900" lvl="1" indent="-342900">
              <a:buFont typeface="Arial" pitchFamily="34" charset="0"/>
              <a:buChar char="•"/>
            </a:pPr>
            <a:r>
              <a:rPr lang="en-US" sz="2400" b="1" dirty="0" smtClean="0">
                <a:solidFill>
                  <a:srgbClr val="FF0000"/>
                </a:solidFill>
              </a:rPr>
              <a:t>HW: Pg. 84/#1-7 Due FRIDAY</a:t>
            </a:r>
          </a:p>
          <a:p>
            <a:pPr marL="342900" lvl="1" indent="-342900">
              <a:buFont typeface="Arial" pitchFamily="34" charset="0"/>
              <a:buChar char="•"/>
            </a:pPr>
            <a:r>
              <a:rPr lang="en-US" sz="2400" b="1" dirty="0" smtClean="0">
                <a:solidFill>
                  <a:srgbClr val="FF0000"/>
                </a:solidFill>
              </a:rPr>
              <a:t>Make </a:t>
            </a:r>
            <a:r>
              <a:rPr lang="en-US" sz="2400" b="1" dirty="0">
                <a:solidFill>
                  <a:srgbClr val="FF0000"/>
                </a:solidFill>
              </a:rPr>
              <a:t>Up Work Due MONDAY 12/1</a:t>
            </a:r>
          </a:p>
          <a:p>
            <a:endParaRPr lang="en-US" dirty="0" smtClean="0"/>
          </a:p>
          <a:p>
            <a:endParaRPr lang="en-US" dirty="0"/>
          </a:p>
        </p:txBody>
      </p:sp>
      <p:pic>
        <p:nvPicPr>
          <p:cNvPr id="4098" name="Picture 2" descr="C:\Users\dstarbu\AppData\Local\Microsoft\Windows\Temporary Internet Files\Content.IE5\DL740V0G\MC9004107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9670" y="4753824"/>
            <a:ext cx="1439530" cy="18755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dstarbu\AppData\Local\Microsoft\Windows\Temporary Internet Files\Content.IE5\WDNUO2VQ\MC90043544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152400"/>
            <a:ext cx="1835150" cy="144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7041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sz="2400" b="1" dirty="0" smtClean="0">
                <a:solidFill>
                  <a:srgbClr val="C00000"/>
                </a:solidFill>
              </a:rPr>
              <a:t>HW DUE: </a:t>
            </a:r>
            <a:r>
              <a:rPr lang="en-US" sz="2400" b="1" dirty="0">
                <a:solidFill>
                  <a:srgbClr val="C00000"/>
                </a:solidFill>
              </a:rPr>
              <a:t>Pg. 79/#9 </a:t>
            </a:r>
          </a:p>
          <a:p>
            <a:pPr marL="342900" lvl="1" indent="-342900">
              <a:buFont typeface="Arial" pitchFamily="34" charset="0"/>
              <a:buChar char="•"/>
            </a:pPr>
            <a:r>
              <a:rPr lang="en-US" sz="2400" b="1" dirty="0" smtClean="0">
                <a:solidFill>
                  <a:srgbClr val="FF0000"/>
                </a:solidFill>
              </a:rPr>
              <a:t>HW</a:t>
            </a:r>
            <a:r>
              <a:rPr lang="en-US" sz="2400" b="1" dirty="0">
                <a:solidFill>
                  <a:srgbClr val="FF0000"/>
                </a:solidFill>
              </a:rPr>
              <a:t>: Pg. 84/#1-7 Due FRIDAY</a:t>
            </a:r>
          </a:p>
          <a:p>
            <a:pPr marL="342900" lvl="1" indent="-342900">
              <a:buFont typeface="Arial" pitchFamily="34" charset="0"/>
              <a:buChar char="•"/>
            </a:pPr>
            <a:r>
              <a:rPr lang="en-US" sz="2400" b="1" dirty="0">
                <a:solidFill>
                  <a:srgbClr val="FF0000"/>
                </a:solidFill>
              </a:rPr>
              <a:t>Make Up Work Due MONDAY 12/1</a:t>
            </a:r>
          </a:p>
          <a:p>
            <a:r>
              <a:rPr lang="en-US" b="1" dirty="0" smtClean="0">
                <a:solidFill>
                  <a:schemeClr val="accent1">
                    <a:lumMod val="50000"/>
                  </a:schemeClr>
                </a:solidFill>
              </a:rPr>
              <a:t>TEST Today </a:t>
            </a:r>
          </a:p>
          <a:p>
            <a:pPr lvl="1"/>
            <a:r>
              <a:rPr lang="en-US" b="1" dirty="0" smtClean="0">
                <a:solidFill>
                  <a:schemeClr val="accent1">
                    <a:lumMod val="50000"/>
                  </a:schemeClr>
                </a:solidFill>
              </a:rPr>
              <a:t>LOBF, Correlation Coefficients, Linear Equations</a:t>
            </a:r>
            <a:endParaRPr lang="en-US" b="1" dirty="0">
              <a:solidFill>
                <a:schemeClr val="accent1">
                  <a:lumMod val="50000"/>
                </a:schemeClr>
              </a:solidFill>
            </a:endParaRPr>
          </a:p>
        </p:txBody>
      </p:sp>
      <p:pic>
        <p:nvPicPr>
          <p:cNvPr id="4" name="Picture 2" descr="C:\Users\dstarbu\AppData\Local\Microsoft\Windows\Temporary Internet Files\Content.IE5\674N5YB1\MC9003897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4515" y="4572000"/>
            <a:ext cx="1794967" cy="1685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6699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sz="3200" b="1" dirty="0" smtClean="0">
                <a:solidFill>
                  <a:srgbClr val="FF0000"/>
                </a:solidFill>
              </a:rPr>
              <a:t>HW DUE: </a:t>
            </a:r>
            <a:r>
              <a:rPr lang="en-US" sz="3200" b="1" dirty="0">
                <a:solidFill>
                  <a:srgbClr val="FF0000"/>
                </a:solidFill>
              </a:rPr>
              <a:t>Pg. 84/#1-7 </a:t>
            </a:r>
            <a:endParaRPr lang="en-US" sz="3200" b="1" dirty="0" smtClean="0">
              <a:solidFill>
                <a:srgbClr val="FF0000"/>
              </a:solidFill>
            </a:endParaRPr>
          </a:p>
          <a:p>
            <a:pPr marL="342900" lvl="1" indent="-342900">
              <a:buFont typeface="Arial" pitchFamily="34" charset="0"/>
              <a:buChar char="•"/>
            </a:pPr>
            <a:r>
              <a:rPr lang="en-US" sz="3200" b="1" dirty="0" smtClean="0">
                <a:solidFill>
                  <a:srgbClr val="FF0000"/>
                </a:solidFill>
              </a:rPr>
              <a:t>Make </a:t>
            </a:r>
            <a:r>
              <a:rPr lang="en-US" sz="3200" b="1" dirty="0">
                <a:solidFill>
                  <a:srgbClr val="FF0000"/>
                </a:solidFill>
              </a:rPr>
              <a:t>Up Work Due MONDAY </a:t>
            </a:r>
            <a:r>
              <a:rPr lang="en-US" sz="3200" b="1" dirty="0" smtClean="0">
                <a:solidFill>
                  <a:srgbClr val="FF0000"/>
                </a:solidFill>
              </a:rPr>
              <a:t>12/1</a:t>
            </a:r>
            <a:endParaRPr lang="en-US" sz="3200" b="1" dirty="0">
              <a:solidFill>
                <a:srgbClr val="FF0000"/>
              </a:solidFill>
            </a:endParaRPr>
          </a:p>
          <a:p>
            <a:pPr marL="342900" lvl="1" indent="-342900">
              <a:buFont typeface="Arial" pitchFamily="34" charset="0"/>
              <a:buChar char="•"/>
            </a:pPr>
            <a:r>
              <a:rPr lang="en-US" sz="3200" b="1" dirty="0" smtClean="0">
                <a:solidFill>
                  <a:schemeClr val="accent4">
                    <a:lumMod val="50000"/>
                  </a:schemeClr>
                </a:solidFill>
              </a:rPr>
              <a:t>CW: Pg. 85/ #8-12</a:t>
            </a:r>
          </a:p>
          <a:p>
            <a:pPr marL="342900" lvl="1" indent="-342900">
              <a:buFont typeface="Arial" pitchFamily="34" charset="0"/>
              <a:buChar char="•"/>
            </a:pPr>
            <a:endParaRPr lang="en-US" sz="3200" dirty="0">
              <a:solidFill>
                <a:schemeClr val="accent4">
                  <a:lumMod val="50000"/>
                </a:schemeClr>
              </a:solidFill>
            </a:endParaRPr>
          </a:p>
        </p:txBody>
      </p:sp>
      <p:pic>
        <p:nvPicPr>
          <p:cNvPr id="2050" name="Picture 2" descr="C:\Program Files\Microsoft Office\MEDIA\CAGCAT10\j0234687.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886200"/>
            <a:ext cx="3977189" cy="234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48940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r>
              <a:rPr lang="en-US" dirty="0" smtClean="0"/>
              <a:t>Worksheet</a:t>
            </a:r>
            <a:r>
              <a:rPr lang="en-US" dirty="0"/>
              <a:t>: </a:t>
            </a:r>
            <a:r>
              <a:rPr lang="en-US" dirty="0" smtClean="0"/>
              <a:t>Setting the Best Price</a:t>
            </a:r>
          </a:p>
          <a:p>
            <a:pPr marL="0" indent="0">
              <a:buNone/>
            </a:pPr>
            <a:endParaRPr lang="en-US" dirty="0" smtClean="0">
              <a:solidFill>
                <a:schemeClr val="accent3">
                  <a:lumMod val="50000"/>
                </a:schemeClr>
              </a:solidFill>
            </a:endParaRPr>
          </a:p>
          <a:p>
            <a:endParaRPr lang="en-US" dirty="0">
              <a:solidFill>
                <a:schemeClr val="accent3">
                  <a:lumMod val="50000"/>
                </a:schemeClr>
              </a:solidFill>
            </a:endParaRPr>
          </a:p>
          <a:p>
            <a:endParaRPr lang="en-US" dirty="0" smtClean="0">
              <a:solidFill>
                <a:schemeClr val="accent3">
                  <a:lumMod val="50000"/>
                </a:schemeClr>
              </a:solidFill>
            </a:endParaRPr>
          </a:p>
          <a:p>
            <a:endParaRPr lang="en-US" dirty="0">
              <a:solidFill>
                <a:schemeClr val="accent3">
                  <a:lumMod val="50000"/>
                </a:schemeClr>
              </a:solidFill>
            </a:endParaRPr>
          </a:p>
          <a:p>
            <a:endParaRPr lang="en-US" dirty="0" smtClean="0">
              <a:solidFill>
                <a:schemeClr val="accent3">
                  <a:lumMod val="50000"/>
                </a:schemeClr>
              </a:solidFill>
            </a:endParaRPr>
          </a:p>
          <a:p>
            <a:endParaRPr lang="en-US" dirty="0">
              <a:solidFill>
                <a:schemeClr val="accent3">
                  <a:lumMod val="50000"/>
                </a:schemeClr>
              </a:solidFill>
            </a:endParaRPr>
          </a:p>
          <a:p>
            <a:endParaRPr lang="en-US" dirty="0" smtClean="0">
              <a:solidFill>
                <a:schemeClr val="accent3">
                  <a:lumMod val="50000"/>
                </a:schemeClr>
              </a:solidFill>
            </a:endParaRPr>
          </a:p>
          <a:p>
            <a:pPr marL="0" indent="0">
              <a:buNone/>
            </a:pPr>
            <a:endParaRPr lang="en-US" dirty="0"/>
          </a:p>
        </p:txBody>
      </p:sp>
      <p:pic>
        <p:nvPicPr>
          <p:cNvPr id="3074" name="Picture 2" descr="C:\Users\dstarbu\AppData\Local\Microsoft\Windows\Temporary Internet Files\Content.IE5\WDNUO2VQ\MM900223799[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075530">
            <a:off x="2856062" y="3163353"/>
            <a:ext cx="3476447" cy="3444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5400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Graphing COST and REVENUE – Pg. 86</a:t>
            </a:r>
          </a:p>
          <a:p>
            <a:r>
              <a:rPr lang="en-US" dirty="0" smtClean="0"/>
              <a:t>CHECK – Pg. 88, 89</a:t>
            </a:r>
          </a:p>
          <a:p>
            <a:r>
              <a:rPr lang="en-US" b="1" dirty="0" smtClean="0">
                <a:solidFill>
                  <a:srgbClr val="FF0000"/>
                </a:solidFill>
              </a:rPr>
              <a:t>HW: Pg. 90/ #1-3 DUE Monday</a:t>
            </a:r>
          </a:p>
          <a:p>
            <a:endParaRPr lang="en-US" b="1" dirty="0" smtClean="0">
              <a:solidFill>
                <a:srgbClr val="FF0000"/>
              </a:solidFill>
            </a:endParaRPr>
          </a:p>
        </p:txBody>
      </p:sp>
      <p:pic>
        <p:nvPicPr>
          <p:cNvPr id="2051" name="Picture 3" descr="C:\Users\dstarbu\AppData\Local\Microsoft\Windows\Temporary Internet Files\Content.IE5\DL740V0G\MC90008929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3200" y="3733800"/>
            <a:ext cx="3541361" cy="2977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8547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sz="3200" b="1" dirty="0">
                <a:solidFill>
                  <a:srgbClr val="FF0000"/>
                </a:solidFill>
              </a:rPr>
              <a:t>HW: Pg. 90/ #1-3 DUE Monday</a:t>
            </a:r>
          </a:p>
          <a:p>
            <a:pPr marL="342900" lvl="1" indent="-342900">
              <a:buFont typeface="Arial" pitchFamily="34" charset="0"/>
              <a:buChar char="•"/>
            </a:pPr>
            <a:r>
              <a:rPr lang="en-US" sz="3200" b="1" dirty="0" smtClean="0">
                <a:solidFill>
                  <a:schemeClr val="tx2">
                    <a:lumMod val="50000"/>
                  </a:schemeClr>
                </a:solidFill>
              </a:rPr>
              <a:t>Semester Project – </a:t>
            </a:r>
            <a:r>
              <a:rPr lang="en-US" sz="3200" b="1" u="sng" dirty="0" smtClean="0">
                <a:solidFill>
                  <a:schemeClr val="tx2">
                    <a:lumMod val="50000"/>
                  </a:schemeClr>
                </a:solidFill>
              </a:rPr>
              <a:t>Due at Final Exam – P. 3 Monday Dec. 15, Per. 3; Per. 7, WEDNESDAY DEC. 17, Per. 2 – NO LATE PROJECTS ACCEPTED</a:t>
            </a:r>
          </a:p>
          <a:p>
            <a:pPr marL="342900" lvl="1" indent="-342900">
              <a:buFont typeface="Arial" pitchFamily="34" charset="0"/>
              <a:buChar char="•"/>
            </a:pPr>
            <a:r>
              <a:rPr lang="en-US" sz="3200" b="1" u="sng" dirty="0" smtClean="0">
                <a:solidFill>
                  <a:srgbClr val="C00000"/>
                </a:solidFill>
              </a:rPr>
              <a:t>Make-Up </a:t>
            </a:r>
            <a:r>
              <a:rPr lang="en-US" sz="3200" b="1" u="sng" dirty="0">
                <a:solidFill>
                  <a:srgbClr val="C00000"/>
                </a:solidFill>
              </a:rPr>
              <a:t>work due FRIDAY DEC. </a:t>
            </a:r>
            <a:r>
              <a:rPr lang="en-US" sz="3200" b="1" u="sng" dirty="0" smtClean="0">
                <a:solidFill>
                  <a:srgbClr val="C00000"/>
                </a:solidFill>
              </a:rPr>
              <a:t>12</a:t>
            </a:r>
          </a:p>
          <a:p>
            <a:pPr marL="342900" lvl="1" indent="-342900">
              <a:buFont typeface="Arial" pitchFamily="34" charset="0"/>
              <a:buChar char="•"/>
            </a:pPr>
            <a:r>
              <a:rPr lang="en-US" sz="3200" b="1" dirty="0" smtClean="0">
                <a:solidFill>
                  <a:schemeClr val="tx2">
                    <a:lumMod val="50000"/>
                  </a:schemeClr>
                </a:solidFill>
              </a:rPr>
              <a:t>CW: Pg. 95/#7-14</a:t>
            </a:r>
            <a:endParaRPr lang="en-US" sz="3200" b="1" dirty="0">
              <a:solidFill>
                <a:schemeClr val="tx2">
                  <a:lumMod val="50000"/>
                </a:schemeClr>
              </a:solidFill>
            </a:endParaRPr>
          </a:p>
          <a:p>
            <a:endParaRPr lang="en-US" dirty="0"/>
          </a:p>
        </p:txBody>
      </p:sp>
      <p:pic>
        <p:nvPicPr>
          <p:cNvPr id="2051" name="Picture 3" descr="C:\Users\dstarbu\AppData\Local\Microsoft\Windows\Temporary Internet Files\Content.IE5\G8ERFW2T\MC90005363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267200" y="4800600"/>
            <a:ext cx="2189696" cy="2179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9602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600200"/>
            <a:ext cx="8458200" cy="5029200"/>
          </a:xfrm>
        </p:spPr>
        <p:txBody>
          <a:bodyPr>
            <a:normAutofit fontScale="92500"/>
          </a:bodyPr>
          <a:lstStyle/>
          <a:p>
            <a:r>
              <a:rPr lang="en-US" dirty="0" smtClean="0"/>
              <a:t> Stella’s Candy Company makes gourmet boxed chocolates. The cost to produce the chocolates is $3.40 per unit plus $18,500 in fixed cost. The demand function is given by the function </a:t>
            </a:r>
          </a:p>
          <a:p>
            <a:pPr marL="0" indent="0">
              <a:buNone/>
            </a:pPr>
            <a:r>
              <a:rPr lang="en-US" dirty="0" smtClean="0"/>
              <a:t>     q = -2500p+62,500. </a:t>
            </a:r>
          </a:p>
          <a:p>
            <a:pPr marL="514350" indent="-514350">
              <a:buAutoNum type="arabicPeriod"/>
            </a:pPr>
            <a:r>
              <a:rPr lang="en-US" dirty="0" smtClean="0"/>
              <a:t>Write the COST equation in terms of ‘p’</a:t>
            </a:r>
          </a:p>
          <a:p>
            <a:pPr marL="514350" indent="-514350">
              <a:buAutoNum type="arabicPeriod"/>
            </a:pPr>
            <a:r>
              <a:rPr lang="en-US" dirty="0" smtClean="0"/>
              <a:t>Find the REVENUE equation (R=q(p))</a:t>
            </a:r>
          </a:p>
          <a:p>
            <a:pPr marL="514350" indent="-514350">
              <a:buAutoNum type="arabicPeriod"/>
            </a:pPr>
            <a:r>
              <a:rPr lang="en-US" dirty="0" smtClean="0"/>
              <a:t>Graph your equations on the calculator and find the BREAK EVEN points and the MAXIMUM revenue, EXPLAINING what these points mean. </a:t>
            </a:r>
            <a:endParaRPr lang="en-US" dirty="0"/>
          </a:p>
        </p:txBody>
      </p:sp>
      <p:pic>
        <p:nvPicPr>
          <p:cNvPr id="2050" name="Picture 2" descr="C:\Users\dstarbu\AppData\Local\Microsoft\Windows\Temporary Internet Files\Content.IE5\WDNUO2VQ\MC90022896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2895600"/>
            <a:ext cx="1568196" cy="1826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4767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143000"/>
          </a:xfrm>
        </p:spPr>
        <p:txBody>
          <a:bodyPr/>
          <a:lstStyle/>
          <a:p>
            <a:r>
              <a:rPr lang="en-US" dirty="0" smtClean="0"/>
              <a:t>Financial Algebra – Per. 5</a:t>
            </a:r>
            <a:endParaRPr lang="en-US" dirty="0"/>
          </a:p>
        </p:txBody>
      </p:sp>
      <p:sp>
        <p:nvSpPr>
          <p:cNvPr id="3" name="Content Placeholder 2"/>
          <p:cNvSpPr>
            <a:spLocks noGrp="1"/>
          </p:cNvSpPr>
          <p:nvPr>
            <p:ph idx="1"/>
          </p:nvPr>
        </p:nvSpPr>
        <p:spPr>
          <a:xfrm>
            <a:off x="457200" y="2934289"/>
            <a:ext cx="8229600" cy="3230563"/>
          </a:xfrm>
        </p:spPr>
        <p:txBody>
          <a:bodyPr/>
          <a:lstStyle/>
          <a:p>
            <a:pPr algn="ctr"/>
            <a:r>
              <a:rPr lang="en-US" b="1" dirty="0" smtClean="0">
                <a:solidFill>
                  <a:srgbClr val="FF0000"/>
                </a:solidFill>
              </a:rPr>
              <a:t>Due TODAY: Advertising vs. Profit</a:t>
            </a:r>
          </a:p>
          <a:p>
            <a:pPr algn="ctr"/>
            <a:r>
              <a:rPr lang="en-US" b="1" dirty="0" smtClean="0">
                <a:solidFill>
                  <a:srgbClr val="FF0000"/>
                </a:solidFill>
              </a:rPr>
              <a:t>Line of Fit</a:t>
            </a:r>
            <a:endParaRPr lang="en-US" b="1" dirty="0">
              <a:solidFill>
                <a:srgbClr val="FF0000"/>
              </a:solidFill>
            </a:endParaRPr>
          </a:p>
        </p:txBody>
      </p:sp>
      <p:pic>
        <p:nvPicPr>
          <p:cNvPr id="1027" name="Picture 3" descr="C:\Users\dstarbu\AppData\Local\Microsoft\Windows\Temporary Internet Files\Content.IE5\674N5YB1\MC90034185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9691" y="4549571"/>
            <a:ext cx="3128038" cy="230953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dstarbu\AppData\Local\Microsoft\Windows\Temporary Internet Files\Content.IE5\382GYQO9\MC90018616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648199"/>
            <a:ext cx="2272350" cy="222747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dstarbu\AppData\Local\Microsoft\Windows\Temporary Internet Files\Content.IE5\PGPRM0DQ\MC900021675[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8362" y="76200"/>
            <a:ext cx="2738033" cy="164018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dstarbu\AppData\Local\Microsoft\Windows\Temporary Internet Files\Content.IE5\IZBTUQPK\MC90009055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3814" y="152400"/>
            <a:ext cx="1879121" cy="14877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dstarbu\AppData\Local\Microsoft\Windows\Temporary Internet Files\Content.IE5\AW7P62RF\MC900250536[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71800" y="4191000"/>
            <a:ext cx="2786984" cy="2667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dstarbu\AppData\Local\Microsoft\Windows\Temporary Internet Files\Content.IE5\9SET1P90\MC90043476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0389" y="4152971"/>
            <a:ext cx="990457" cy="990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408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r>
              <a:rPr lang="en-US" b="1" dirty="0" smtClean="0">
                <a:solidFill>
                  <a:srgbClr val="FF0000"/>
                </a:solidFill>
              </a:rPr>
              <a:t>HW Due TODAY: </a:t>
            </a:r>
            <a:r>
              <a:rPr lang="en-US" b="1" dirty="0" err="1" smtClean="0">
                <a:solidFill>
                  <a:srgbClr val="FF0000"/>
                </a:solidFill>
              </a:rPr>
              <a:t>WkSheet</a:t>
            </a:r>
            <a:r>
              <a:rPr lang="en-US" b="1" dirty="0" smtClean="0">
                <a:solidFill>
                  <a:srgbClr val="FF0000"/>
                </a:solidFill>
              </a:rPr>
              <a:t> ‘Duck’, ‘Ape’s Grape’</a:t>
            </a:r>
          </a:p>
          <a:p>
            <a:r>
              <a:rPr lang="en-US" b="1" dirty="0" smtClean="0">
                <a:solidFill>
                  <a:srgbClr val="FF0000"/>
                </a:solidFill>
              </a:rPr>
              <a:t>Make-Up Work, Test Corrections due TODAY, 3 pm.</a:t>
            </a:r>
          </a:p>
          <a:p>
            <a:r>
              <a:rPr lang="en-US" b="1" dirty="0" smtClean="0">
                <a:solidFill>
                  <a:schemeClr val="bg2">
                    <a:lumMod val="10000"/>
                  </a:schemeClr>
                </a:solidFill>
              </a:rPr>
              <a:t>IN CLASS </a:t>
            </a:r>
            <a:r>
              <a:rPr lang="en-US" b="1" dirty="0" smtClean="0">
                <a:solidFill>
                  <a:srgbClr val="FF0000"/>
                </a:solidFill>
              </a:rPr>
              <a:t>(HW)</a:t>
            </a:r>
            <a:r>
              <a:rPr lang="en-US" b="1" dirty="0" smtClean="0">
                <a:solidFill>
                  <a:schemeClr val="bg2">
                    <a:lumMod val="10000"/>
                  </a:schemeClr>
                </a:solidFill>
              </a:rPr>
              <a:t>: WSHEET ‘</a:t>
            </a:r>
            <a:r>
              <a:rPr lang="en-US" b="1" dirty="0" err="1" smtClean="0">
                <a:solidFill>
                  <a:schemeClr val="bg2">
                    <a:lumMod val="10000"/>
                  </a:schemeClr>
                </a:solidFill>
              </a:rPr>
              <a:t>Yunsberger</a:t>
            </a:r>
            <a:r>
              <a:rPr lang="en-US" b="1" dirty="0" smtClean="0">
                <a:solidFill>
                  <a:schemeClr val="bg2">
                    <a:lumMod val="10000"/>
                  </a:schemeClr>
                </a:solidFill>
              </a:rPr>
              <a:t>’</a:t>
            </a:r>
            <a:endParaRPr lang="en-US" b="1" dirty="0">
              <a:solidFill>
                <a:schemeClr val="bg2">
                  <a:lumMod val="10000"/>
                </a:schemeClr>
              </a:solidFill>
            </a:endParaRPr>
          </a:p>
        </p:txBody>
      </p:sp>
      <p:pic>
        <p:nvPicPr>
          <p:cNvPr id="4" name="Picture 2" descr="C:\Users\dstarbu\AppData\Local\Microsoft\Windows\Temporary Internet Files\Content.IE5\674N5YB1\MC9003897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4515" y="4572000"/>
            <a:ext cx="1794967" cy="1685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1279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4395" y="2971799"/>
            <a:ext cx="4109605" cy="3879273"/>
          </a:xfrm>
          <a:prstGeom prst="rect">
            <a:avLst/>
          </a:prstGeom>
        </p:spPr>
      </p:pic>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457200" y="1600200"/>
            <a:ext cx="6858000" cy="4267199"/>
          </a:xfrm>
        </p:spPr>
        <p:txBody>
          <a:bodyPr>
            <a:normAutofit/>
          </a:bodyPr>
          <a:lstStyle/>
          <a:p>
            <a:r>
              <a:rPr lang="en-US" b="1" dirty="0" smtClean="0">
                <a:solidFill>
                  <a:srgbClr val="FF0000"/>
                </a:solidFill>
              </a:rPr>
              <a:t>Due Today: Pg. 74/ #7, 8</a:t>
            </a:r>
          </a:p>
          <a:p>
            <a:r>
              <a:rPr lang="en-US" b="1" dirty="0" smtClean="0">
                <a:solidFill>
                  <a:schemeClr val="bg2">
                    <a:lumMod val="10000"/>
                  </a:schemeClr>
                </a:solidFill>
              </a:rPr>
              <a:t>In Class: Line of Best Fit Quiz</a:t>
            </a:r>
          </a:p>
          <a:p>
            <a:r>
              <a:rPr lang="en-US" b="1" dirty="0" smtClean="0">
                <a:solidFill>
                  <a:schemeClr val="bg2">
                    <a:lumMod val="10000"/>
                  </a:schemeClr>
                </a:solidFill>
              </a:rPr>
              <a:t>You need:</a:t>
            </a:r>
          </a:p>
          <a:p>
            <a:pPr lvl="1"/>
            <a:r>
              <a:rPr lang="en-US" b="1" dirty="0" smtClean="0">
                <a:solidFill>
                  <a:schemeClr val="bg2">
                    <a:lumMod val="10000"/>
                  </a:schemeClr>
                </a:solidFill>
              </a:rPr>
              <a:t>Notes, Calculator</a:t>
            </a:r>
          </a:p>
          <a:p>
            <a:pPr marL="457200" lvl="1" indent="0">
              <a:buNone/>
            </a:pPr>
            <a:endParaRPr lang="en-US" b="1" dirty="0">
              <a:solidFill>
                <a:schemeClr val="bg2">
                  <a:lumMod val="10000"/>
                </a:schemeClr>
              </a:solidFill>
            </a:endParaRPr>
          </a:p>
          <a:p>
            <a:pPr marL="457200" lvl="1" indent="0">
              <a:buNone/>
            </a:pPr>
            <a:r>
              <a:rPr lang="en-US" sz="7200" b="1" dirty="0" smtClean="0">
                <a:solidFill>
                  <a:srgbClr val="10012F"/>
                </a:solidFill>
              </a:rPr>
              <a:t>Go REBELS!</a:t>
            </a:r>
          </a:p>
          <a:p>
            <a:pPr marL="457200" lvl="1" indent="0" algn="ctr">
              <a:buNone/>
            </a:pPr>
            <a:endParaRPr lang="en-US" sz="7200" b="1" dirty="0">
              <a:solidFill>
                <a:srgbClr val="10012F"/>
              </a:solidFill>
            </a:endParaRPr>
          </a:p>
        </p:txBody>
      </p:sp>
    </p:spTree>
    <p:extLst>
      <p:ext uri="{BB962C8B-B14F-4D97-AF65-F5344CB8AC3E}">
        <p14:creationId xmlns:p14="http://schemas.microsoft.com/office/powerpoint/2010/main" val="248531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daily Course objective</a:t>
            </a:r>
            <a:endParaRPr lang="en-US" dirty="0"/>
          </a:p>
        </p:txBody>
      </p:sp>
      <p:sp>
        <p:nvSpPr>
          <p:cNvPr id="3" name="Content Placeholder 2"/>
          <p:cNvSpPr>
            <a:spLocks noGrp="1"/>
          </p:cNvSpPr>
          <p:nvPr>
            <p:ph idx="1"/>
          </p:nvPr>
        </p:nvSpPr>
        <p:spPr>
          <a:xfrm>
            <a:off x="457200" y="1600200"/>
            <a:ext cx="8229600" cy="4873752"/>
          </a:xfrm>
        </p:spPr>
        <p:txBody>
          <a:bodyPr/>
          <a:lstStyle/>
          <a:p>
            <a:r>
              <a:rPr lang="en-US" dirty="0" smtClean="0"/>
              <a:t>The daily learning objective and assignments should be written in the CLASSWORK section of your 3-ring binder at the beginning of class every day.</a:t>
            </a:r>
          </a:p>
          <a:p>
            <a:r>
              <a:rPr lang="en-US" dirty="0" smtClean="0"/>
              <a:t>You will see the daily objective for your class on the daily Power Point.</a:t>
            </a:r>
            <a:endParaRPr lang="en-US" dirty="0"/>
          </a:p>
        </p:txBody>
      </p:sp>
      <p:pic>
        <p:nvPicPr>
          <p:cNvPr id="18434" name="Picture 2" descr="C:\Users\dstarbu\AppData\Local\Microsoft\Windows\Temporary Internet Files\Content.IE5\2PUEW0UN\MC90037087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6525" y="4433455"/>
            <a:ext cx="2469645" cy="2268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1803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600200"/>
            <a:ext cx="8229600" cy="5105400"/>
          </a:xfrm>
        </p:spPr>
        <p:txBody>
          <a:bodyPr>
            <a:normAutofit lnSpcReduction="10000"/>
          </a:bodyPr>
          <a:lstStyle/>
          <a:p>
            <a:endParaRPr lang="en-US" dirty="0" smtClean="0"/>
          </a:p>
          <a:p>
            <a:endParaRPr lang="en-US" dirty="0"/>
          </a:p>
          <a:p>
            <a:endParaRPr lang="en-US" dirty="0" smtClean="0"/>
          </a:p>
          <a:p>
            <a:endParaRPr lang="en-US" dirty="0" smtClean="0"/>
          </a:p>
          <a:p>
            <a:endParaRPr lang="en-US" dirty="0"/>
          </a:p>
          <a:p>
            <a:endParaRPr lang="en-US" dirty="0" smtClean="0"/>
          </a:p>
          <a:p>
            <a:endParaRPr lang="en-US" dirty="0" smtClean="0"/>
          </a:p>
          <a:p>
            <a:r>
              <a:rPr lang="en-US" dirty="0" smtClean="0"/>
              <a:t>You need:</a:t>
            </a:r>
          </a:p>
          <a:p>
            <a:pPr lvl="1"/>
            <a:r>
              <a:rPr lang="en-US" dirty="0" smtClean="0"/>
              <a:t>Paper, pencil</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1600200"/>
            <a:ext cx="5595209" cy="3814916"/>
          </a:xfrm>
          <a:prstGeom prst="rect">
            <a:avLst/>
          </a:prstGeom>
        </p:spPr>
      </p:pic>
    </p:spTree>
    <p:extLst>
      <p:ext uri="{BB962C8B-B14F-4D97-AF65-F5344CB8AC3E}">
        <p14:creationId xmlns:p14="http://schemas.microsoft.com/office/powerpoint/2010/main" val="11312234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533400" y="1447800"/>
            <a:ext cx="8229600" cy="4525963"/>
          </a:xfrm>
        </p:spPr>
        <p:txBody>
          <a:bodyPr/>
          <a:lstStyle/>
          <a:p>
            <a:r>
              <a:rPr lang="en-US" b="1" dirty="0">
                <a:solidFill>
                  <a:srgbClr val="FF0000"/>
                </a:solidFill>
              </a:rPr>
              <a:t>Due Today: Pg. 74/ </a:t>
            </a:r>
            <a:r>
              <a:rPr lang="en-US" b="1" dirty="0" smtClean="0">
                <a:solidFill>
                  <a:srgbClr val="FF0000"/>
                </a:solidFill>
              </a:rPr>
              <a:t>#8</a:t>
            </a:r>
            <a:endParaRPr lang="en-US" b="1" dirty="0">
              <a:solidFill>
                <a:srgbClr val="FF0000"/>
              </a:solidFill>
            </a:endParaRPr>
          </a:p>
          <a:p>
            <a:r>
              <a:rPr lang="en-US" dirty="0" smtClean="0"/>
              <a:t>Check Q. #8. pg. 74 on your calculator</a:t>
            </a:r>
          </a:p>
          <a:p>
            <a:r>
              <a:rPr lang="en-US" b="1" dirty="0">
                <a:solidFill>
                  <a:srgbClr val="FF0000"/>
                </a:solidFill>
              </a:rPr>
              <a:t>HW: Pg. 84/ #</a:t>
            </a:r>
            <a:r>
              <a:rPr lang="en-US" b="1" dirty="0" smtClean="0">
                <a:solidFill>
                  <a:srgbClr val="FF0000"/>
                </a:solidFill>
              </a:rPr>
              <a:t>2-7 – Due FRIDAY</a:t>
            </a:r>
          </a:p>
          <a:p>
            <a:r>
              <a:rPr lang="en-US" b="1" dirty="0" smtClean="0">
                <a:solidFill>
                  <a:srgbClr val="002060"/>
                </a:solidFill>
              </a:rPr>
              <a:t>Classwork</a:t>
            </a:r>
            <a:endParaRPr lang="en-US" b="1" dirty="0">
              <a:solidFill>
                <a:srgbClr val="002060"/>
              </a:solidFill>
            </a:endParaRPr>
          </a:p>
          <a:p>
            <a:endParaRPr lang="en-US" dirty="0" smtClean="0"/>
          </a:p>
          <a:p>
            <a:endParaRPr lang="en-US" dirty="0"/>
          </a:p>
        </p:txBody>
      </p:sp>
    </p:spTree>
    <p:extLst>
      <p:ext uri="{BB962C8B-B14F-4D97-AF65-F5344CB8AC3E}">
        <p14:creationId xmlns:p14="http://schemas.microsoft.com/office/powerpoint/2010/main" val="18777999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a:xfrm>
            <a:off x="0" y="1371600"/>
            <a:ext cx="9144000" cy="5359139"/>
          </a:xfrm>
        </p:spPr>
        <p:txBody>
          <a:bodyPr>
            <a:normAutofit fontScale="92500"/>
          </a:bodyPr>
          <a:lstStyle/>
          <a:p>
            <a:r>
              <a:rPr lang="en-US" b="1" dirty="0">
                <a:solidFill>
                  <a:srgbClr val="FF0000"/>
                </a:solidFill>
              </a:rPr>
              <a:t>Due Today: Pg. 74/ #7, 8</a:t>
            </a:r>
          </a:p>
          <a:p>
            <a:r>
              <a:rPr lang="en-US" dirty="0" smtClean="0"/>
              <a:t>The KEY Club is hosting a Mexican Dinner Fiesta to raise money for Children’s Hospital. The club will charge $8.50 per person for  the dinner. The COST for the dinner is $3.50 per person PLUS $275 in supplies (Plates, forks, napkins, cups, decorations etc…)</a:t>
            </a:r>
          </a:p>
          <a:p>
            <a:endParaRPr lang="en-US" dirty="0"/>
          </a:p>
          <a:p>
            <a:pPr marL="0" indent="0">
              <a:buNone/>
            </a:pPr>
            <a:endParaRPr lang="en-US" dirty="0" smtClean="0"/>
          </a:p>
          <a:p>
            <a:pPr marL="0" indent="0">
              <a:buNone/>
            </a:pPr>
            <a:endParaRPr lang="en-US" dirty="0"/>
          </a:p>
          <a:p>
            <a:pPr marL="0" indent="0">
              <a:buNone/>
            </a:pPr>
            <a:r>
              <a:rPr lang="en-US" b="1" dirty="0" smtClean="0">
                <a:solidFill>
                  <a:srgbClr val="FF0000"/>
                </a:solidFill>
              </a:rPr>
              <a:t>HW: Pg. 84/ #2-7</a:t>
            </a:r>
            <a:endParaRPr lang="en-US" b="1" dirty="0">
              <a:solidFill>
                <a:srgbClr val="FF0000"/>
              </a:solidFill>
            </a:endParaRPr>
          </a:p>
        </p:txBody>
      </p:sp>
      <p:pic>
        <p:nvPicPr>
          <p:cNvPr id="1035" name="Picture 11" descr="C:\Users\dstarbu\AppData\Local\Microsoft\Windows\Temporary Internet Files\Content.IE5\674N5YB1\MC90041079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4419600"/>
            <a:ext cx="2470087" cy="196660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dstarbu\AppData\Local\Microsoft\Windows\Temporary Internet Files\Content.IE5\7LT6WO9R\MC9000487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473242">
            <a:off x="1357612" y="4444427"/>
            <a:ext cx="1613002" cy="16303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descr="C:\Users\dstarbu\AppData\Local\Microsoft\Windows\Temporary Internet Files\Content.IE5\7LT6WO9R\MC90004878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473242">
            <a:off x="5808714" y="4444427"/>
            <a:ext cx="1613002" cy="163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1766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smtClean="0">
                <a:solidFill>
                  <a:srgbClr val="FF0000"/>
                </a:solidFill>
              </a:rPr>
              <a:t>HW DUE: </a:t>
            </a:r>
            <a:r>
              <a:rPr lang="en-US" b="1" dirty="0">
                <a:solidFill>
                  <a:srgbClr val="FF0000"/>
                </a:solidFill>
              </a:rPr>
              <a:t>Pg. 84/ #</a:t>
            </a:r>
            <a:r>
              <a:rPr lang="en-US" b="1" dirty="0" smtClean="0">
                <a:solidFill>
                  <a:srgbClr val="FF0000"/>
                </a:solidFill>
              </a:rPr>
              <a:t>2-7</a:t>
            </a:r>
          </a:p>
          <a:p>
            <a:r>
              <a:rPr lang="en-US" b="1" dirty="0" smtClean="0">
                <a:solidFill>
                  <a:schemeClr val="accent2">
                    <a:lumMod val="50000"/>
                  </a:schemeClr>
                </a:solidFill>
              </a:rPr>
              <a:t>Semester Project/Portfolio – </a:t>
            </a:r>
            <a:r>
              <a:rPr lang="en-US" b="1" u="sng" dirty="0" smtClean="0">
                <a:solidFill>
                  <a:schemeClr val="accent2">
                    <a:lumMod val="50000"/>
                  </a:schemeClr>
                </a:solidFill>
              </a:rPr>
              <a:t>Due FINAL EXAM DAY – NO LATE PROJECTS ACCEPTED</a:t>
            </a:r>
          </a:p>
          <a:p>
            <a:r>
              <a:rPr lang="en-US" dirty="0" smtClean="0"/>
              <a:t>Complete q. #9, 10, Pg. 85</a:t>
            </a:r>
          </a:p>
          <a:p>
            <a:endParaRPr lang="en-US" b="1" dirty="0">
              <a:solidFill>
                <a:schemeClr val="accent2">
                  <a:lumMod val="50000"/>
                </a:schemeClr>
              </a:solidFill>
            </a:endParaRPr>
          </a:p>
        </p:txBody>
      </p:sp>
      <p:pic>
        <p:nvPicPr>
          <p:cNvPr id="1026" name="Picture 2" descr="C:\Users\dstarbu\AppData\Local\Microsoft\Windows\Temporary Internet Files\Content.IE5\AECW5UFU\MC90007877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3941282"/>
            <a:ext cx="4349363" cy="2889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1298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a:t>
            </a:r>
            <a:r>
              <a:rPr lang="en-US" smtClean="0"/>
              <a:t>5</a:t>
            </a:r>
            <a:endParaRPr lang="en-US"/>
          </a:p>
        </p:txBody>
      </p:sp>
      <p:sp>
        <p:nvSpPr>
          <p:cNvPr id="3" name="Content Placeholder 2"/>
          <p:cNvSpPr>
            <a:spLocks noGrp="1"/>
          </p:cNvSpPr>
          <p:nvPr>
            <p:ph idx="1"/>
          </p:nvPr>
        </p:nvSpPr>
        <p:spPr>
          <a:xfrm>
            <a:off x="457200" y="1600200"/>
            <a:ext cx="8458200" cy="4953000"/>
          </a:xfrm>
        </p:spPr>
        <p:txBody>
          <a:bodyPr>
            <a:normAutofit/>
          </a:bodyPr>
          <a:lstStyle/>
          <a:p>
            <a:r>
              <a:rPr lang="en-US" b="1" dirty="0">
                <a:solidFill>
                  <a:schemeClr val="accent2">
                    <a:lumMod val="50000"/>
                  </a:schemeClr>
                </a:solidFill>
              </a:rPr>
              <a:t>Semester Project/Portfolio – </a:t>
            </a:r>
            <a:r>
              <a:rPr lang="en-US" b="1" u="sng" dirty="0">
                <a:solidFill>
                  <a:schemeClr val="accent2">
                    <a:lumMod val="50000"/>
                  </a:schemeClr>
                </a:solidFill>
              </a:rPr>
              <a:t>Due FINAL EXAM DAY – </a:t>
            </a:r>
            <a:r>
              <a:rPr lang="en-US" b="1" u="sng" dirty="0" smtClean="0">
                <a:solidFill>
                  <a:schemeClr val="accent2">
                    <a:lumMod val="50000"/>
                  </a:schemeClr>
                </a:solidFill>
              </a:rPr>
              <a:t>Wednesday Dec. 19, 7:45 a.m. </a:t>
            </a:r>
            <a:r>
              <a:rPr lang="en-US" b="1" u="sng" dirty="0" smtClean="0">
                <a:solidFill>
                  <a:srgbClr val="C00000"/>
                </a:solidFill>
              </a:rPr>
              <a:t>NO </a:t>
            </a:r>
            <a:r>
              <a:rPr lang="en-US" b="1" u="sng" dirty="0">
                <a:solidFill>
                  <a:srgbClr val="C00000"/>
                </a:solidFill>
              </a:rPr>
              <a:t>LATE PROJECTS </a:t>
            </a:r>
            <a:r>
              <a:rPr lang="en-US" b="1" u="sng" dirty="0" smtClean="0">
                <a:solidFill>
                  <a:srgbClr val="C00000"/>
                </a:solidFill>
              </a:rPr>
              <a:t>ACCEPTED</a:t>
            </a:r>
          </a:p>
          <a:p>
            <a:r>
              <a:rPr lang="en-US" b="1" u="sng" dirty="0" smtClean="0">
                <a:solidFill>
                  <a:srgbClr val="C00000"/>
                </a:solidFill>
              </a:rPr>
              <a:t>Make Up Work Due MONDAY DECEMBER 17, 3 P.M. NO EXCEPTIONS</a:t>
            </a:r>
            <a:endParaRPr lang="en-US" b="1" u="sng" dirty="0">
              <a:solidFill>
                <a:srgbClr val="C00000"/>
              </a:solidFill>
            </a:endParaRPr>
          </a:p>
          <a:p>
            <a:r>
              <a:rPr lang="en-US" dirty="0"/>
              <a:t>Complete </a:t>
            </a:r>
            <a:r>
              <a:rPr lang="en-US" dirty="0" smtClean="0"/>
              <a:t>Q. </a:t>
            </a:r>
            <a:r>
              <a:rPr lang="en-US" dirty="0"/>
              <a:t>#9, 10, Pg. 85</a:t>
            </a:r>
          </a:p>
          <a:p>
            <a:r>
              <a:rPr lang="en-US" dirty="0" smtClean="0"/>
              <a:t>Binder and Textbook check</a:t>
            </a:r>
          </a:p>
          <a:p>
            <a:r>
              <a:rPr lang="en-US" dirty="0" smtClean="0"/>
              <a:t>Quiz TOMORROW – Line of Best Fit, Writing and </a:t>
            </a:r>
            <a:r>
              <a:rPr lang="en-US" dirty="0"/>
              <a:t>E</a:t>
            </a:r>
            <a:r>
              <a:rPr lang="en-US" dirty="0" smtClean="0"/>
              <a:t>valuating Equations</a:t>
            </a:r>
          </a:p>
        </p:txBody>
      </p:sp>
    </p:spTree>
    <p:extLst>
      <p:ext uri="{BB962C8B-B14F-4D97-AF65-F5344CB8AC3E}">
        <p14:creationId xmlns:p14="http://schemas.microsoft.com/office/powerpoint/2010/main" val="14649861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a:t>
            </a:r>
            <a:endParaRPr lang="en-US" dirty="0"/>
          </a:p>
        </p:txBody>
      </p:sp>
      <p:sp>
        <p:nvSpPr>
          <p:cNvPr id="3" name="Content Placeholder 2"/>
          <p:cNvSpPr>
            <a:spLocks noGrp="1"/>
          </p:cNvSpPr>
          <p:nvPr>
            <p:ph idx="1"/>
          </p:nvPr>
        </p:nvSpPr>
        <p:spPr/>
        <p:txBody>
          <a:bodyPr/>
          <a:lstStyle/>
          <a:p>
            <a:pPr marL="182563" lvl="8" indent="-182563"/>
            <a:r>
              <a:rPr lang="en-US" sz="2800" b="1" dirty="0">
                <a:solidFill>
                  <a:srgbClr val="003300"/>
                </a:solidFill>
              </a:rPr>
              <a:t>You need:</a:t>
            </a:r>
          </a:p>
          <a:p>
            <a:pPr marL="182563" lvl="8" indent="-182563"/>
            <a:r>
              <a:rPr lang="en-US" sz="2800" b="1" dirty="0">
                <a:solidFill>
                  <a:schemeClr val="bg2">
                    <a:lumMod val="10000"/>
                  </a:schemeClr>
                </a:solidFill>
              </a:rPr>
              <a:t>Portfolio Project </a:t>
            </a:r>
          </a:p>
          <a:p>
            <a:pPr marL="182563" lvl="8" indent="-182563"/>
            <a:r>
              <a:rPr lang="en-US" sz="2800" b="1" u="sng" dirty="0">
                <a:solidFill>
                  <a:srgbClr val="C00000"/>
                </a:solidFill>
              </a:rPr>
              <a:t>NO LATE PROJECTS ACCEPTED</a:t>
            </a:r>
          </a:p>
          <a:p>
            <a:pPr marL="231775" lvl="8" indent="-231775"/>
            <a:endParaRPr lang="en-US" sz="2800" b="1" u="sng" dirty="0">
              <a:solidFill>
                <a:srgbClr val="C00000"/>
              </a:solidFill>
            </a:endParaRPr>
          </a:p>
          <a:p>
            <a:pPr marL="231775" lvl="8" indent="-231775"/>
            <a:r>
              <a:rPr lang="en-US" sz="2800" b="1" u="sng">
                <a:solidFill>
                  <a:srgbClr val="003300"/>
                </a:solidFill>
              </a:rPr>
              <a:t>Final Exam</a:t>
            </a:r>
            <a:endParaRPr lang="en-US" sz="2800"/>
          </a:p>
          <a:p>
            <a:endParaRPr lang="en-US" dirty="0"/>
          </a:p>
        </p:txBody>
      </p:sp>
      <p:pic>
        <p:nvPicPr>
          <p:cNvPr id="4" name="Picture 2" descr="C:\Users\dstarbu\AppData\Local\Microsoft\Windows\Temporary Internet Files\Content.IE5\GXCNT3Q0\MC90033557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2667000"/>
            <a:ext cx="3181549" cy="3221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732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PCX – Per. 2, 7</a:t>
            </a:r>
            <a:endParaRPr lang="en-US" dirty="0"/>
          </a:p>
        </p:txBody>
      </p:sp>
      <p:sp>
        <p:nvSpPr>
          <p:cNvPr id="3" name="Content Placeholder 2"/>
          <p:cNvSpPr>
            <a:spLocks noGrp="1"/>
          </p:cNvSpPr>
          <p:nvPr>
            <p:ph sz="quarter" idx="1"/>
          </p:nvPr>
        </p:nvSpPr>
        <p:spPr>
          <a:xfrm>
            <a:off x="457200" y="1068180"/>
            <a:ext cx="8686800" cy="5408819"/>
          </a:xfrm>
        </p:spPr>
        <p:txBody>
          <a:bodyPr>
            <a:normAutofit/>
          </a:bodyPr>
          <a:lstStyle/>
          <a:p>
            <a:r>
              <a:rPr lang="en-US" b="1" dirty="0" smtClean="0">
                <a:solidFill>
                  <a:srgbClr val="FF0000"/>
                </a:solidFill>
              </a:rPr>
              <a:t>Due TODAY: Concept Map Project</a:t>
            </a:r>
          </a:p>
          <a:p>
            <a:r>
              <a:rPr lang="en-US" b="1" dirty="0" smtClean="0">
                <a:solidFill>
                  <a:schemeClr val="accent2">
                    <a:lumMod val="50000"/>
                  </a:schemeClr>
                </a:solidFill>
              </a:rPr>
              <a:t>Final Exam</a:t>
            </a:r>
          </a:p>
          <a:p>
            <a:endParaRPr lang="en-US" b="1" dirty="0">
              <a:solidFill>
                <a:schemeClr val="accent2">
                  <a:lumMod val="50000"/>
                </a:schemeClr>
              </a:solidFill>
            </a:endParaRPr>
          </a:p>
          <a:p>
            <a:endParaRPr lang="en-US" b="1" dirty="0" smtClean="0">
              <a:solidFill>
                <a:schemeClr val="accent2">
                  <a:lumMod val="50000"/>
                </a:schemeClr>
              </a:solidFill>
            </a:endParaRPr>
          </a:p>
          <a:p>
            <a:endParaRPr lang="en-US" b="1" dirty="0" smtClean="0">
              <a:solidFill>
                <a:schemeClr val="accent2">
                  <a:lumMod val="50000"/>
                </a:schemeClr>
              </a:solidFill>
            </a:endParaRPr>
          </a:p>
          <a:p>
            <a:endParaRPr lang="en-US" b="1" dirty="0">
              <a:solidFill>
                <a:schemeClr val="accent2">
                  <a:lumMod val="50000"/>
                </a:schemeClr>
              </a:solidFill>
            </a:endParaRPr>
          </a:p>
          <a:p>
            <a:endParaRPr lang="en-US" b="1" dirty="0">
              <a:solidFill>
                <a:schemeClr val="accent2">
                  <a:lumMod val="50000"/>
                </a:schemeClr>
              </a:solidFill>
            </a:endParaRPr>
          </a:p>
          <a:p>
            <a:pPr marL="1828800" lvl="6" indent="0">
              <a:buNone/>
            </a:pPr>
            <a:r>
              <a:rPr lang="en-US" sz="3200" b="1" dirty="0" smtClean="0">
                <a:solidFill>
                  <a:srgbClr val="FF0000"/>
                </a:solidFill>
              </a:rPr>
              <a:t>  =</a:t>
            </a:r>
            <a:r>
              <a:rPr lang="en-US" sz="3200" b="1" dirty="0" smtClean="0">
                <a:solidFill>
                  <a:schemeClr val="accent2">
                    <a:lumMod val="50000"/>
                  </a:schemeClr>
                </a:solidFill>
              </a:rPr>
              <a:t> 0%, ‘F’ on Final Exam</a:t>
            </a:r>
          </a:p>
          <a:p>
            <a:pPr marL="1828800" lvl="6" indent="0">
              <a:buNone/>
            </a:pPr>
            <a:r>
              <a:rPr lang="en-US" sz="3200" b="1" dirty="0" smtClean="0">
                <a:solidFill>
                  <a:schemeClr val="accent2">
                    <a:lumMod val="50000"/>
                  </a:schemeClr>
                </a:solidFill>
              </a:rPr>
              <a:t>     and Confiscation </a:t>
            </a:r>
            <a:r>
              <a:rPr lang="en-US" sz="3200" b="1" smtClean="0">
                <a:solidFill>
                  <a:schemeClr val="accent2">
                    <a:lumMod val="50000"/>
                  </a:schemeClr>
                </a:solidFill>
              </a:rPr>
              <a:t>of Phone</a:t>
            </a:r>
            <a:endParaRPr lang="en-US" sz="3200" b="1" dirty="0" smtClean="0">
              <a:solidFill>
                <a:schemeClr val="accent2">
                  <a:lumMod val="50000"/>
                </a:schemeClr>
              </a:solidFill>
            </a:endParaRPr>
          </a:p>
          <a:p>
            <a:endParaRPr lang="en-US" b="1" dirty="0">
              <a:solidFill>
                <a:schemeClr val="accent2">
                  <a:lumMod val="50000"/>
                </a:schemeClr>
              </a:solidFill>
            </a:endParaRPr>
          </a:p>
        </p:txBody>
      </p:sp>
      <p:pic>
        <p:nvPicPr>
          <p:cNvPr id="23554" name="Picture 2" descr="C:\Users\dstarbu\AppData\Local\Microsoft\Windows\Temporary Internet Files\Content.IE5\2PUEW0UN\MC90043473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2715" y="2133600"/>
            <a:ext cx="2285714" cy="2285714"/>
          </a:xfrm>
          <a:prstGeom prst="rect">
            <a:avLst/>
          </a:prstGeom>
          <a:noFill/>
          <a:extLst>
            <a:ext uri="{909E8E84-426E-40DD-AFC4-6F175D3DCCD1}">
              <a14:hiddenFill xmlns:a14="http://schemas.microsoft.com/office/drawing/2010/main">
                <a:solidFill>
                  <a:srgbClr val="FFFFFF"/>
                </a:solidFill>
              </a14:hiddenFill>
            </a:ext>
          </a:extLst>
        </p:spPr>
      </p:pic>
      <p:pic>
        <p:nvPicPr>
          <p:cNvPr id="23555" name="Picture 3" descr="C:\Users\dstarbu\AppData\Local\Microsoft\Windows\Temporary Internet Files\Content.IE5\AECW5UFU\MC9003838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4572000"/>
            <a:ext cx="1704926"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7099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pPr algn="l"/>
            <a:r>
              <a:rPr lang="en-US" dirty="0" smtClean="0"/>
              <a:t>Financial Algebra – Per. 5</a:t>
            </a:r>
            <a:endParaRPr lang="en-US" dirty="0"/>
          </a:p>
        </p:txBody>
      </p:sp>
      <p:sp>
        <p:nvSpPr>
          <p:cNvPr id="3" name="Content Placeholder 2"/>
          <p:cNvSpPr>
            <a:spLocks noGrp="1"/>
          </p:cNvSpPr>
          <p:nvPr>
            <p:ph sz="quarter" idx="1"/>
          </p:nvPr>
        </p:nvSpPr>
        <p:spPr>
          <a:xfrm>
            <a:off x="292544" y="1119490"/>
            <a:ext cx="8699055" cy="5525832"/>
          </a:xfrm>
        </p:spPr>
        <p:txBody>
          <a:bodyPr>
            <a:normAutofit/>
          </a:bodyPr>
          <a:lstStyle/>
          <a:p>
            <a:r>
              <a:rPr lang="en-US" b="1" dirty="0" smtClean="0">
                <a:solidFill>
                  <a:srgbClr val="002060"/>
                </a:solidFill>
              </a:rPr>
              <a:t>2013 Tardy Policy</a:t>
            </a:r>
          </a:p>
          <a:p>
            <a:r>
              <a:rPr lang="en-US" b="1" dirty="0" smtClean="0">
                <a:solidFill>
                  <a:srgbClr val="002060"/>
                </a:solidFill>
              </a:rPr>
              <a:t>Binders / Syllabus / Grading</a:t>
            </a:r>
          </a:p>
          <a:p>
            <a:r>
              <a:rPr lang="en-US" b="1" dirty="0" smtClean="0">
                <a:solidFill>
                  <a:srgbClr val="002060"/>
                </a:solidFill>
              </a:rPr>
              <a:t>Tutoring</a:t>
            </a:r>
          </a:p>
          <a:p>
            <a:pPr lvl="1"/>
            <a:r>
              <a:rPr lang="en-US" b="1" dirty="0" smtClean="0">
                <a:solidFill>
                  <a:srgbClr val="002060"/>
                </a:solidFill>
              </a:rPr>
              <a:t>Monday and Tuesday 3-4:30 p.m.</a:t>
            </a:r>
          </a:p>
        </p:txBody>
      </p:sp>
      <p:pic>
        <p:nvPicPr>
          <p:cNvPr id="23557" name="Picture 5" descr="C:\Users\dstarbu\AppData\Local\Microsoft\Windows\Temporary Internet Files\Content.IE5\AECW5UFU\MC90009264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152400"/>
            <a:ext cx="2642636" cy="967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3516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GO!</a:t>
            </a:r>
            <a:endParaRPr lang="en-US" dirty="0"/>
          </a:p>
        </p:txBody>
      </p:sp>
      <p:sp>
        <p:nvSpPr>
          <p:cNvPr id="3" name="Content Placeholder 2"/>
          <p:cNvSpPr>
            <a:spLocks noGrp="1"/>
          </p:cNvSpPr>
          <p:nvPr>
            <p:ph idx="1"/>
          </p:nvPr>
        </p:nvSpPr>
        <p:spPr>
          <a:xfrm>
            <a:off x="457200" y="1143000"/>
            <a:ext cx="8229600" cy="4983163"/>
          </a:xfrm>
        </p:spPr>
        <p:txBody>
          <a:bodyPr/>
          <a:lstStyle/>
          <a:p>
            <a:r>
              <a:rPr lang="en-US" dirty="0" smtClean="0"/>
              <a:t>Access Testing tomorrow – </a:t>
            </a:r>
            <a:r>
              <a:rPr lang="en-US" dirty="0"/>
              <a:t>C</a:t>
            </a:r>
            <a:r>
              <a:rPr lang="en-US" dirty="0" smtClean="0"/>
              <a:t>heck lists on each floor</a:t>
            </a:r>
            <a:endParaRPr lang="en-US" dirty="0"/>
          </a:p>
          <a:p>
            <a:r>
              <a:rPr lang="en-US" dirty="0" smtClean="0"/>
              <a:t>Copy Class Objective in CW Section of your 3-ring binder. </a:t>
            </a:r>
          </a:p>
          <a:p>
            <a:r>
              <a:rPr lang="en-US" dirty="0" smtClean="0"/>
              <a:t>Notes – Quadratic Functions</a:t>
            </a:r>
          </a:p>
          <a:p>
            <a:r>
              <a:rPr lang="en-US" b="1" dirty="0" smtClean="0">
                <a:solidFill>
                  <a:schemeClr val="accent4">
                    <a:lumMod val="50000"/>
                  </a:schemeClr>
                </a:solidFill>
              </a:rPr>
              <a:t>In Class: </a:t>
            </a:r>
            <a:r>
              <a:rPr lang="en-US" b="1" dirty="0" err="1" smtClean="0">
                <a:solidFill>
                  <a:schemeClr val="accent4">
                    <a:lumMod val="50000"/>
                  </a:schemeClr>
                </a:solidFill>
              </a:rPr>
              <a:t>WSheet</a:t>
            </a:r>
            <a:r>
              <a:rPr lang="en-US" b="1" dirty="0" smtClean="0">
                <a:solidFill>
                  <a:schemeClr val="accent4">
                    <a:lumMod val="50000"/>
                  </a:schemeClr>
                </a:solidFill>
              </a:rPr>
              <a:t> “Setting the Right Price”</a:t>
            </a:r>
          </a:p>
        </p:txBody>
      </p:sp>
      <p:pic>
        <p:nvPicPr>
          <p:cNvPr id="5" name="Picture 2" descr="C:\Users\dstarbu\AppData\Local\Microsoft\Windows\Temporary Internet Files\Content.IE5\AECW5UFU\MC90012988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0" y="4426020"/>
            <a:ext cx="2431980" cy="243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3124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Care of yourself!!</a:t>
            </a:r>
            <a:endParaRPr lang="en-US" dirty="0"/>
          </a:p>
        </p:txBody>
      </p:sp>
      <p:sp>
        <p:nvSpPr>
          <p:cNvPr id="3" name="Content Placeholder 2"/>
          <p:cNvSpPr>
            <a:spLocks noGrp="1"/>
          </p:cNvSpPr>
          <p:nvPr>
            <p:ph sz="quarter" idx="1"/>
          </p:nvPr>
        </p:nvSpPr>
        <p:spPr>
          <a:xfrm>
            <a:off x="152400" y="1600200"/>
            <a:ext cx="8686800" cy="4873752"/>
          </a:xfrm>
        </p:spPr>
        <p:txBody>
          <a:bodyPr>
            <a:normAutofit/>
          </a:bodyPr>
          <a:lstStyle/>
          <a:p>
            <a:r>
              <a:rPr lang="en-US" sz="3600" dirty="0" smtClean="0"/>
              <a:t>Flu Tips!</a:t>
            </a:r>
          </a:p>
          <a:p>
            <a:pPr lvl="1"/>
            <a:r>
              <a:rPr lang="en-US" sz="3600" dirty="0" smtClean="0"/>
              <a:t>Use hand sanitizer and </a:t>
            </a:r>
            <a:r>
              <a:rPr lang="en-US" sz="3600" dirty="0"/>
              <a:t>K</a:t>
            </a:r>
            <a:r>
              <a:rPr lang="en-US" sz="3600" dirty="0" smtClean="0"/>
              <a:t>leenex</a:t>
            </a:r>
          </a:p>
          <a:p>
            <a:pPr lvl="1"/>
            <a:r>
              <a:rPr lang="en-US" sz="3600" dirty="0" smtClean="0"/>
              <a:t>Wash hands often for 30 seconds or more</a:t>
            </a:r>
          </a:p>
          <a:p>
            <a:pPr lvl="1"/>
            <a:r>
              <a:rPr lang="en-US" sz="3600" dirty="0" smtClean="0"/>
              <a:t>Are you Sick? Fever? Stay home and get well!</a:t>
            </a:r>
          </a:p>
          <a:p>
            <a:pPr lvl="1"/>
            <a:endParaRPr lang="en-US" sz="3600" dirty="0"/>
          </a:p>
        </p:txBody>
      </p:sp>
      <p:pic>
        <p:nvPicPr>
          <p:cNvPr id="27650" name="Picture 2" descr="C:\Users\dstarbu\AppData\Local\Microsoft\Windows\Temporary Internet Files\Content.IE5\WTZ3S8M0\MC90003733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2456" y="4849068"/>
            <a:ext cx="1535887" cy="2008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0738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153400" cy="1143000"/>
          </a:xfrm>
        </p:spPr>
        <p:txBody>
          <a:bodyPr/>
          <a:lstStyle/>
          <a:p>
            <a:r>
              <a:rPr lang="en-US" dirty="0" smtClean="0"/>
              <a:t>Financial Algebra</a:t>
            </a:r>
            <a:endParaRPr lang="en-US" dirty="0"/>
          </a:p>
        </p:txBody>
      </p:sp>
      <p:sp>
        <p:nvSpPr>
          <p:cNvPr id="3" name="Content Placeholder 2"/>
          <p:cNvSpPr>
            <a:spLocks noGrp="1"/>
          </p:cNvSpPr>
          <p:nvPr>
            <p:ph idx="1"/>
          </p:nvPr>
        </p:nvSpPr>
        <p:spPr>
          <a:xfrm>
            <a:off x="0" y="1344434"/>
            <a:ext cx="8991600" cy="5361166"/>
          </a:xfrm>
        </p:spPr>
        <p:txBody>
          <a:bodyPr>
            <a:normAutofit fontScale="70000" lnSpcReduction="20000"/>
          </a:bodyPr>
          <a:lstStyle/>
          <a:p>
            <a:r>
              <a:rPr lang="en-US" b="1" dirty="0" smtClean="0"/>
              <a:t>HW: Due Friday August 29</a:t>
            </a:r>
          </a:p>
          <a:p>
            <a:pPr marL="0" indent="0">
              <a:buNone/>
            </a:pPr>
            <a:r>
              <a:rPr lang="en-US" b="1" dirty="0" smtClean="0"/>
              <a:t>Answer each question in 3-5 complete sentences, typed 12 font or written in BLUE or BLACK ink</a:t>
            </a:r>
            <a:r>
              <a:rPr lang="en-US" dirty="0" smtClean="0"/>
              <a:t>:</a:t>
            </a:r>
          </a:p>
          <a:p>
            <a:r>
              <a:rPr lang="en-US" dirty="0"/>
              <a:t>1.	What year are you in school? What are you education plans for the future?</a:t>
            </a:r>
          </a:p>
          <a:p>
            <a:r>
              <a:rPr lang="en-US" dirty="0"/>
              <a:t>2.	In what career do you see yourself in 5 years? 10 years? How do you plan to reach your career goals? </a:t>
            </a:r>
          </a:p>
          <a:p>
            <a:r>
              <a:rPr lang="en-US" dirty="0"/>
              <a:t>3.	What are your financial goals for the future? What are your plans to achieve those goals?</a:t>
            </a:r>
          </a:p>
          <a:p>
            <a:r>
              <a:rPr lang="en-US" dirty="0"/>
              <a:t>4.	When it comes to money, do you consider yourself a SAVER or a SPENDER? Why?</a:t>
            </a:r>
          </a:p>
          <a:p>
            <a:r>
              <a:rPr lang="en-US" dirty="0"/>
              <a:t>5.	What do you hope to learn from this Financial Algebra course?</a:t>
            </a:r>
          </a:p>
          <a:p>
            <a:r>
              <a:rPr lang="en-US" dirty="0"/>
              <a:t>6.	</a:t>
            </a:r>
            <a:r>
              <a:rPr lang="en-US" b="1" u="sng" dirty="0"/>
              <a:t>Honestly</a:t>
            </a:r>
            <a:r>
              <a:rPr lang="en-US" dirty="0"/>
              <a:t> describe your study habits. How and when do you STUDY? Do Homework? Complete projects?</a:t>
            </a:r>
          </a:p>
          <a:p>
            <a:r>
              <a:rPr lang="en-US" dirty="0"/>
              <a:t>7.	Have these habits been successful for you?  What has worked? What can you improve? </a:t>
            </a:r>
          </a:p>
          <a:p>
            <a:pPr lvl="1"/>
            <a:endParaRPr lang="en-US" dirty="0" smtClean="0"/>
          </a:p>
          <a:p>
            <a:pPr lvl="1"/>
            <a:endParaRPr lang="en-US" dirty="0" smtClean="0"/>
          </a:p>
          <a:p>
            <a:pPr lvl="1"/>
            <a:endParaRPr lang="en-US" dirty="0" smtClean="0"/>
          </a:p>
        </p:txBody>
      </p:sp>
      <p:pic>
        <p:nvPicPr>
          <p:cNvPr id="1028" name="Picture 4" descr="C:\Users\dstarbu\AppData\Local\Microsoft\Windows\Temporary Internet Files\Content.IE5\AW7P62RF\MC90044511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94493" y="152400"/>
            <a:ext cx="644384" cy="154602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dstarbu\AppData\Local\Microsoft\Windows\Temporary Internet Files\Content.IE5\9SET1P90\MC90044145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5167" y="608748"/>
            <a:ext cx="686652" cy="6866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dstarbu\AppData\Local\Microsoft\Windows\Temporary Internet Files\Content.IE5\9SET1P90\MC90044145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991961">
            <a:off x="879922" y="608748"/>
            <a:ext cx="686652" cy="6866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dstarbu\AppData\Local\Microsoft\Windows\Temporary Internet Files\Content.IE5\9SET1P90\MC900441459[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18530">
            <a:off x="1720645" y="608748"/>
            <a:ext cx="686652" cy="68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7903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lstStyle/>
          <a:p>
            <a:r>
              <a:rPr lang="en-US" b="1" dirty="0">
                <a:solidFill>
                  <a:srgbClr val="002060"/>
                </a:solidFill>
              </a:rPr>
              <a:t>Binder and Textbook checks </a:t>
            </a:r>
            <a:r>
              <a:rPr lang="en-US" b="1" dirty="0" smtClean="0">
                <a:solidFill>
                  <a:srgbClr val="002060"/>
                </a:solidFill>
              </a:rPr>
              <a:t>TODAY</a:t>
            </a:r>
            <a:endParaRPr lang="en-US" b="1" dirty="0">
              <a:solidFill>
                <a:srgbClr val="002060"/>
              </a:solidFill>
            </a:endParaRPr>
          </a:p>
          <a:p>
            <a:r>
              <a:rPr lang="en-US" dirty="0" smtClean="0"/>
              <a:t>Due TODAY: </a:t>
            </a:r>
            <a:r>
              <a:rPr lang="en-US" dirty="0"/>
              <a:t>Setting the Best </a:t>
            </a:r>
            <a:r>
              <a:rPr lang="en-US" dirty="0" smtClean="0"/>
              <a:t>Price</a:t>
            </a:r>
          </a:p>
          <a:p>
            <a:r>
              <a:rPr lang="en-US" dirty="0">
                <a:solidFill>
                  <a:schemeClr val="accent3">
                    <a:lumMod val="50000"/>
                  </a:schemeClr>
                </a:solidFill>
              </a:rPr>
              <a:t>CW: Pg. 90/ </a:t>
            </a:r>
            <a:r>
              <a:rPr lang="en-US" dirty="0" smtClean="0">
                <a:solidFill>
                  <a:schemeClr val="accent3">
                    <a:lumMod val="50000"/>
                  </a:schemeClr>
                </a:solidFill>
              </a:rPr>
              <a:t>#1</a:t>
            </a:r>
          </a:p>
          <a:p>
            <a:r>
              <a:rPr lang="en-US" dirty="0" smtClean="0">
                <a:solidFill>
                  <a:srgbClr val="FF0000"/>
                </a:solidFill>
              </a:rPr>
              <a:t>HW: Pg. 90/ #2</a:t>
            </a:r>
            <a:endParaRPr lang="en-US" dirty="0">
              <a:solidFill>
                <a:srgbClr val="FF0000"/>
              </a:solidFill>
            </a:endParaRPr>
          </a:p>
          <a:p>
            <a:pPr marL="0" indent="0">
              <a:buNone/>
            </a:pPr>
            <a:endParaRPr lang="en-US" dirty="0"/>
          </a:p>
          <a:p>
            <a:endParaRPr lang="en-US" dirty="0"/>
          </a:p>
          <a:p>
            <a:endParaRPr lang="en-US" dirty="0"/>
          </a:p>
        </p:txBody>
      </p:sp>
      <p:pic>
        <p:nvPicPr>
          <p:cNvPr id="4" name="Picture 2" descr="C:\Users\dstarbu\AppData\Local\Microsoft\Windows\Temporary Internet Files\Content.IE5\WTZ3S8M0\MM900336581[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276600"/>
            <a:ext cx="3137809" cy="3343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6496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Financial Algebra – Per. 5</a:t>
            </a:r>
          </a:p>
        </p:txBody>
      </p:sp>
      <p:sp>
        <p:nvSpPr>
          <p:cNvPr id="3" name="Content Placeholder 2"/>
          <p:cNvSpPr>
            <a:spLocks noGrp="1"/>
          </p:cNvSpPr>
          <p:nvPr>
            <p:ph idx="1"/>
          </p:nvPr>
        </p:nvSpPr>
        <p:spPr/>
        <p:txBody>
          <a:bodyPr/>
          <a:lstStyle/>
          <a:p>
            <a:r>
              <a:rPr lang="en-US" dirty="0" smtClean="0"/>
              <a:t>TODAY:</a:t>
            </a:r>
          </a:p>
          <a:p>
            <a:pPr lvl="1"/>
            <a:r>
              <a:rPr lang="en-US" b="1" u="sng" dirty="0" smtClean="0">
                <a:solidFill>
                  <a:srgbClr val="C00000"/>
                </a:solidFill>
              </a:rPr>
              <a:t>Finish </a:t>
            </a:r>
            <a:r>
              <a:rPr lang="en-US" b="1" u="sng" dirty="0" err="1" smtClean="0">
                <a:solidFill>
                  <a:srgbClr val="C00000"/>
                </a:solidFill>
              </a:rPr>
              <a:t>WSheet</a:t>
            </a:r>
            <a:r>
              <a:rPr lang="en-US" b="1" u="sng" dirty="0" smtClean="0">
                <a:solidFill>
                  <a:srgbClr val="C00000"/>
                </a:solidFill>
              </a:rPr>
              <a:t>!!! </a:t>
            </a:r>
            <a:r>
              <a:rPr lang="en-US" dirty="0" smtClean="0"/>
              <a:t>– ‘Setting the Right Price’</a:t>
            </a:r>
          </a:p>
          <a:p>
            <a:pPr lvl="1"/>
            <a:r>
              <a:rPr lang="en-US" dirty="0" smtClean="0"/>
              <a:t>Read: Pgs. 86-89</a:t>
            </a:r>
          </a:p>
          <a:p>
            <a:pPr lvl="1"/>
            <a:r>
              <a:rPr lang="en-US" dirty="0" smtClean="0"/>
              <a:t>Pg. 90/ #2</a:t>
            </a:r>
          </a:p>
          <a:p>
            <a:pPr lvl="1"/>
            <a:r>
              <a:rPr lang="en-US" b="1" dirty="0" smtClean="0">
                <a:solidFill>
                  <a:srgbClr val="FF0000"/>
                </a:solidFill>
              </a:rPr>
              <a:t>HW: Pg. 90/ #3</a:t>
            </a:r>
            <a:endParaRPr lang="en-US" b="1" dirty="0">
              <a:solidFill>
                <a:srgbClr val="FF0000"/>
              </a:solidFill>
            </a:endParaRPr>
          </a:p>
        </p:txBody>
      </p:sp>
      <p:pic>
        <p:nvPicPr>
          <p:cNvPr id="1029" name="Picture 5" descr="C:\Users\dstarbu\AppData\Local\Microsoft\Windows\Temporary Internet Files\Content.IE5\WTZ3S8M0\MC90002686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3352800"/>
            <a:ext cx="2982151" cy="266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54947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600200"/>
            <a:ext cx="8534400" cy="5029200"/>
          </a:xfrm>
        </p:spPr>
        <p:txBody>
          <a:bodyPr>
            <a:normAutofit fontScale="92500"/>
          </a:bodyPr>
          <a:lstStyle/>
          <a:p>
            <a:pPr marL="0" indent="0" algn="ctr">
              <a:buNone/>
            </a:pPr>
            <a:r>
              <a:rPr lang="en-US" sz="4800" b="1" dirty="0" smtClean="0">
                <a:solidFill>
                  <a:srgbClr val="D90D3E"/>
                </a:solidFill>
              </a:rPr>
              <a:t>Happy New Year!</a:t>
            </a:r>
          </a:p>
          <a:p>
            <a:pPr algn="ctr"/>
            <a:endParaRPr lang="en-US" sz="4800" b="1" dirty="0">
              <a:solidFill>
                <a:schemeClr val="accent5">
                  <a:lumMod val="50000"/>
                </a:schemeClr>
              </a:solidFill>
            </a:endParaRPr>
          </a:p>
          <a:p>
            <a:pPr algn="ctr"/>
            <a:endParaRPr lang="en-US" sz="4800" b="1" dirty="0" smtClean="0">
              <a:solidFill>
                <a:schemeClr val="accent5">
                  <a:lumMod val="50000"/>
                </a:schemeClr>
              </a:solidFill>
            </a:endParaRPr>
          </a:p>
          <a:p>
            <a:pPr algn="ctr"/>
            <a:endParaRPr lang="en-US" sz="4800" b="1" dirty="0" smtClean="0">
              <a:solidFill>
                <a:schemeClr val="accent5">
                  <a:lumMod val="50000"/>
                </a:schemeClr>
              </a:solidFill>
            </a:endParaRPr>
          </a:p>
          <a:p>
            <a:r>
              <a:rPr lang="en-US" sz="4000" b="1" dirty="0" smtClean="0">
                <a:solidFill>
                  <a:srgbClr val="165E22"/>
                </a:solidFill>
              </a:rPr>
              <a:t>Are you graduating this year?</a:t>
            </a:r>
          </a:p>
          <a:p>
            <a:r>
              <a:rPr lang="en-US" sz="4000" b="1" dirty="0" smtClean="0">
                <a:solidFill>
                  <a:srgbClr val="165E22"/>
                </a:solidFill>
              </a:rPr>
              <a:t>Books and Binders-Check WEDNESDAY</a:t>
            </a:r>
            <a:endParaRPr lang="en-US" sz="4000" b="1" dirty="0">
              <a:solidFill>
                <a:srgbClr val="165E22"/>
              </a:solidFill>
            </a:endParaRPr>
          </a:p>
        </p:txBody>
      </p:sp>
      <p:pic>
        <p:nvPicPr>
          <p:cNvPr id="3077" name="Picture 5" descr="C:\Users\dstarbu\AppData\Local\Microsoft\Windows\Temporary Internet Files\Content.IE5\T64TDZY3\2015_new_year[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0" y="2419349"/>
            <a:ext cx="3482196" cy="2176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92618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dirty="0" smtClean="0"/>
              <a:t>Quadratic Functions</a:t>
            </a:r>
          </a:p>
          <a:p>
            <a:r>
              <a:rPr lang="en-US" b="1" dirty="0" smtClean="0">
                <a:solidFill>
                  <a:srgbClr val="FFC000"/>
                </a:solidFill>
                <a:effectLst>
                  <a:outerShdw blurRad="38100" dist="38100" dir="2700000" algn="tl">
                    <a:srgbClr val="000000">
                      <a:alpha val="43137"/>
                    </a:srgbClr>
                  </a:outerShdw>
                </a:effectLst>
              </a:rPr>
              <a:t>Notes</a:t>
            </a:r>
          </a:p>
          <a:p>
            <a:r>
              <a:rPr lang="en-US" dirty="0" smtClean="0">
                <a:solidFill>
                  <a:srgbClr val="002060"/>
                </a:solidFill>
              </a:rPr>
              <a:t>CW: For each QUADRATIC FUNCTION, use your CALCULATOR to estimate/locate the ROOTS and the VERTEX</a:t>
            </a:r>
          </a:p>
          <a:p>
            <a:endParaRPr lang="en-US" dirty="0">
              <a:solidFill>
                <a:srgbClr val="002060"/>
              </a:solidFill>
            </a:endParaRPr>
          </a:p>
          <a:p>
            <a:endParaRPr lang="en-US" dirty="0" smtClean="0">
              <a:solidFill>
                <a:srgbClr val="002060"/>
              </a:solidFill>
            </a:endParaRPr>
          </a:p>
          <a:p>
            <a:r>
              <a:rPr lang="en-US" b="1" dirty="0" smtClean="0">
                <a:solidFill>
                  <a:srgbClr val="C00000"/>
                </a:solidFill>
              </a:rPr>
              <a:t>HW: ‘From Linear to Quadratic’ Due FRIDAY</a:t>
            </a:r>
          </a:p>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4163233755"/>
              </p:ext>
            </p:extLst>
          </p:nvPr>
        </p:nvGraphicFramePr>
        <p:xfrm>
          <a:off x="838200" y="4495800"/>
          <a:ext cx="7518400" cy="609600"/>
        </p:xfrm>
        <a:graphic>
          <a:graphicData uri="http://schemas.openxmlformats.org/presentationml/2006/ole">
            <mc:AlternateContent xmlns:mc="http://schemas.openxmlformats.org/markup-compatibility/2006">
              <mc:Choice xmlns:v="urn:schemas-microsoft-com:vml" Requires="v">
                <p:oleObj spid="_x0000_s2225" name="Equation" r:id="rId3" imgW="2819160" imgH="228600" progId="Equation.DSMT4">
                  <p:embed/>
                </p:oleObj>
              </mc:Choice>
              <mc:Fallback>
                <p:oleObj name="Equation" r:id="rId3" imgW="2819160" imgH="228600" progId="Equation.DSMT4">
                  <p:embed/>
                  <p:pic>
                    <p:nvPicPr>
                      <p:cNvPr id="0" name=""/>
                      <p:cNvPicPr/>
                      <p:nvPr/>
                    </p:nvPicPr>
                    <p:blipFill>
                      <a:blip r:embed="rId4"/>
                      <a:stretch>
                        <a:fillRect/>
                      </a:stretch>
                    </p:blipFill>
                    <p:spPr>
                      <a:xfrm>
                        <a:off x="838200" y="4495800"/>
                        <a:ext cx="7518400" cy="609600"/>
                      </a:xfrm>
                      <a:prstGeom prst="rect">
                        <a:avLst/>
                      </a:prstGeom>
                    </p:spPr>
                  </p:pic>
                </p:oleObj>
              </mc:Fallback>
            </mc:AlternateContent>
          </a:graphicData>
        </a:graphic>
      </p:graphicFrame>
      <p:pic>
        <p:nvPicPr>
          <p:cNvPr id="2050" name="Picture 2" descr="C:\Users\dstarbu\AppData\Local\Microsoft\Windows\Temporary Internet Files\Content.IE5\PU13Y89I\random-thought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457200"/>
            <a:ext cx="1881187" cy="2269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48144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600200"/>
            <a:ext cx="8763000" cy="5105400"/>
          </a:xfrm>
        </p:spPr>
        <p:txBody>
          <a:bodyPr/>
          <a:lstStyle/>
          <a:p>
            <a:r>
              <a:rPr lang="en-US" b="1" dirty="0" smtClean="0">
                <a:solidFill>
                  <a:srgbClr val="C00000"/>
                </a:solidFill>
              </a:rPr>
              <a:t>HW DUE: </a:t>
            </a:r>
            <a:r>
              <a:rPr lang="en-US" b="1" dirty="0">
                <a:solidFill>
                  <a:srgbClr val="C00000"/>
                </a:solidFill>
              </a:rPr>
              <a:t>‘From Linear to Quadratic’ </a:t>
            </a:r>
            <a:endParaRPr lang="en-US" b="1" dirty="0" smtClean="0">
              <a:solidFill>
                <a:srgbClr val="C00000"/>
              </a:solidFill>
            </a:endParaRPr>
          </a:p>
          <a:p>
            <a:r>
              <a:rPr lang="en-US" dirty="0" smtClean="0"/>
              <a:t>Copy the CLASS OBJECTIVE in the CW section of your binder:</a:t>
            </a:r>
          </a:p>
          <a:p>
            <a:pPr marL="0" indent="0" algn="ctr">
              <a:buNone/>
            </a:pPr>
            <a:r>
              <a:rPr lang="en-US" b="1" dirty="0" smtClean="0">
                <a:latin typeface="Aharoni" pitchFamily="2" charset="-79"/>
                <a:cs typeface="Aharoni" pitchFamily="2" charset="-79"/>
              </a:rPr>
              <a:t>Students will solve QUADDRATIC EQUATIONS using GRAPHS and ALGEBRAIC methods. </a:t>
            </a:r>
          </a:p>
          <a:p>
            <a:r>
              <a:rPr lang="en-US" b="1" dirty="0" smtClean="0">
                <a:cs typeface="Aharoni" pitchFamily="2" charset="-79"/>
              </a:rPr>
              <a:t>How do we use the QUADRATIC FORMULA?</a:t>
            </a:r>
          </a:p>
          <a:p>
            <a:pPr marL="0" indent="0">
              <a:buNone/>
            </a:pPr>
            <a:endParaRPr lang="en-US" b="1" dirty="0">
              <a:cs typeface="Aharoni" pitchFamily="2" charset="-79"/>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708734241"/>
              </p:ext>
            </p:extLst>
          </p:nvPr>
        </p:nvGraphicFramePr>
        <p:xfrm>
          <a:off x="2514600" y="5323981"/>
          <a:ext cx="4199709" cy="1531144"/>
        </p:xfrm>
        <a:graphic>
          <a:graphicData uri="http://schemas.openxmlformats.org/presentationml/2006/ole">
            <mc:AlternateContent xmlns:mc="http://schemas.openxmlformats.org/markup-compatibility/2006">
              <mc:Choice xmlns:v="urn:schemas-microsoft-com:vml" Requires="v">
                <p:oleObj spid="_x0000_s3245" name="Equation" r:id="rId3" imgW="1218960" imgH="444240" progId="Equation.DSMT4">
                  <p:embed/>
                </p:oleObj>
              </mc:Choice>
              <mc:Fallback>
                <p:oleObj name="Equation" r:id="rId3" imgW="1218960" imgH="444240" progId="Equation.DSMT4">
                  <p:embed/>
                  <p:pic>
                    <p:nvPicPr>
                      <p:cNvPr id="0" name=""/>
                      <p:cNvPicPr/>
                      <p:nvPr/>
                    </p:nvPicPr>
                    <p:blipFill>
                      <a:blip r:embed="rId4"/>
                      <a:stretch>
                        <a:fillRect/>
                      </a:stretch>
                    </p:blipFill>
                    <p:spPr>
                      <a:xfrm>
                        <a:off x="2514600" y="5323981"/>
                        <a:ext cx="4199709" cy="1531144"/>
                      </a:xfrm>
                      <a:prstGeom prst="rect">
                        <a:avLst/>
                      </a:prstGeom>
                    </p:spPr>
                  </p:pic>
                </p:oleObj>
              </mc:Fallback>
            </mc:AlternateContent>
          </a:graphicData>
        </a:graphic>
      </p:graphicFrame>
    </p:spTree>
    <p:extLst>
      <p:ext uri="{BB962C8B-B14F-4D97-AF65-F5344CB8AC3E}">
        <p14:creationId xmlns:p14="http://schemas.microsoft.com/office/powerpoint/2010/main" val="112396896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a:t>
            </a:r>
          </a:p>
        </p:txBody>
      </p:sp>
      <p:sp>
        <p:nvSpPr>
          <p:cNvPr id="3" name="Content Placeholder 2"/>
          <p:cNvSpPr>
            <a:spLocks noGrp="1"/>
          </p:cNvSpPr>
          <p:nvPr>
            <p:ph idx="1"/>
          </p:nvPr>
        </p:nvSpPr>
        <p:spPr>
          <a:xfrm>
            <a:off x="152400" y="1295400"/>
            <a:ext cx="8991600" cy="5562600"/>
          </a:xfrm>
        </p:spPr>
        <p:txBody>
          <a:bodyPr>
            <a:normAutofit fontScale="77500" lnSpcReduction="20000"/>
          </a:bodyPr>
          <a:lstStyle/>
          <a:p>
            <a:pPr marL="342900" lvl="1" indent="-342900">
              <a:buFont typeface="Arial" pitchFamily="34" charset="0"/>
              <a:buChar char="•"/>
            </a:pPr>
            <a:r>
              <a:rPr lang="en-US" sz="4400" b="1" dirty="0" smtClean="0">
                <a:solidFill>
                  <a:srgbClr val="C00000"/>
                </a:solidFill>
              </a:rPr>
              <a:t>HW DUE</a:t>
            </a:r>
            <a:r>
              <a:rPr lang="en-US" sz="4400" b="1" dirty="0">
                <a:solidFill>
                  <a:srgbClr val="C00000"/>
                </a:solidFill>
              </a:rPr>
              <a:t>: </a:t>
            </a:r>
            <a:r>
              <a:rPr lang="en-US" sz="4400" b="1" dirty="0" smtClean="0">
                <a:solidFill>
                  <a:srgbClr val="C00000"/>
                </a:solidFill>
              </a:rPr>
              <a:t>WSHT “Metaphor”</a:t>
            </a:r>
          </a:p>
          <a:p>
            <a:pPr marL="342900" lvl="1" indent="-342900">
              <a:buFont typeface="Arial" pitchFamily="34" charset="0"/>
              <a:buChar char="•"/>
            </a:pPr>
            <a:r>
              <a:rPr lang="en-US" sz="4500" b="1" dirty="0" smtClean="0">
                <a:solidFill>
                  <a:schemeClr val="bg2">
                    <a:lumMod val="10000"/>
                  </a:schemeClr>
                </a:solidFill>
              </a:rPr>
              <a:t>Solving Quadratics: Jeweler’s Income</a:t>
            </a:r>
            <a:endParaRPr lang="en-US" sz="4500" b="1" dirty="0">
              <a:solidFill>
                <a:schemeClr val="bg2">
                  <a:lumMod val="10000"/>
                </a:schemeClr>
              </a:solidFill>
            </a:endParaRPr>
          </a:p>
          <a:p>
            <a:pPr marL="0" lvl="1" indent="0" algn="ctr">
              <a:buNone/>
            </a:pPr>
            <a:r>
              <a:rPr lang="en-US" sz="4500" b="1" dirty="0" smtClean="0">
                <a:solidFill>
                  <a:schemeClr val="bg2">
                    <a:lumMod val="10000"/>
                  </a:schemeClr>
                </a:solidFill>
              </a:rPr>
              <a:t>Revenue = 50p </a:t>
            </a:r>
            <a:r>
              <a:rPr lang="en-US" sz="4500" b="1" dirty="0">
                <a:solidFill>
                  <a:schemeClr val="bg2">
                    <a:lumMod val="10000"/>
                  </a:schemeClr>
                </a:solidFill>
              </a:rPr>
              <a:t>– </a:t>
            </a:r>
            <a:r>
              <a:rPr lang="en-US" sz="4500" b="1" dirty="0" smtClean="0">
                <a:solidFill>
                  <a:schemeClr val="bg2">
                    <a:lumMod val="10000"/>
                  </a:schemeClr>
                </a:solidFill>
              </a:rPr>
              <a:t>p</a:t>
            </a:r>
            <a:r>
              <a:rPr lang="en-US" sz="4500" b="1" baseline="30000" dirty="0" smtClean="0">
                <a:solidFill>
                  <a:schemeClr val="bg2">
                    <a:lumMod val="10000"/>
                  </a:schemeClr>
                </a:solidFill>
              </a:rPr>
              <a:t>2</a:t>
            </a:r>
            <a:endParaRPr lang="en-US" sz="4500" b="1" dirty="0" smtClean="0">
              <a:solidFill>
                <a:schemeClr val="bg2">
                  <a:lumMod val="10000"/>
                </a:schemeClr>
              </a:solidFill>
            </a:endParaRPr>
          </a:p>
          <a:p>
            <a:pPr marL="0" lvl="1" indent="0" algn="ctr">
              <a:buNone/>
            </a:pPr>
            <a:r>
              <a:rPr lang="en-US" sz="4500" b="1" dirty="0" smtClean="0">
                <a:solidFill>
                  <a:schemeClr val="bg2">
                    <a:lumMod val="10000"/>
                  </a:schemeClr>
                </a:solidFill>
              </a:rPr>
              <a:t>Expense = -12.50p + 750</a:t>
            </a:r>
          </a:p>
          <a:p>
            <a:pPr marL="0" lvl="1" indent="0" algn="ctr">
              <a:buNone/>
            </a:pPr>
            <a:endParaRPr lang="en-US" sz="4500" b="1" baseline="30000" dirty="0">
              <a:solidFill>
                <a:schemeClr val="bg2">
                  <a:lumMod val="10000"/>
                </a:schemeClr>
              </a:solidFill>
            </a:endParaRPr>
          </a:p>
          <a:p>
            <a:pPr marL="514350" lvl="1" indent="-514350">
              <a:buAutoNum type="arabicPeriod"/>
            </a:pPr>
            <a:r>
              <a:rPr lang="en-US" sz="4500" b="1" dirty="0">
                <a:solidFill>
                  <a:schemeClr val="bg2">
                    <a:lumMod val="10000"/>
                  </a:schemeClr>
                </a:solidFill>
              </a:rPr>
              <a:t>Find the </a:t>
            </a:r>
            <a:r>
              <a:rPr lang="en-US" sz="4500" b="1" dirty="0" smtClean="0">
                <a:solidFill>
                  <a:schemeClr val="bg2">
                    <a:lumMod val="10000"/>
                  </a:schemeClr>
                </a:solidFill>
              </a:rPr>
              <a:t>Rev. and Exp. when </a:t>
            </a:r>
            <a:r>
              <a:rPr lang="en-US" sz="4500" b="1" dirty="0">
                <a:solidFill>
                  <a:schemeClr val="bg2">
                    <a:lumMod val="10000"/>
                  </a:schemeClr>
                </a:solidFill>
              </a:rPr>
              <a:t>the price is $27.</a:t>
            </a:r>
          </a:p>
          <a:p>
            <a:pPr marL="514350" lvl="1" indent="-514350">
              <a:buAutoNum type="arabicPeriod"/>
            </a:pPr>
            <a:r>
              <a:rPr lang="en-US" sz="4500" b="1" dirty="0">
                <a:solidFill>
                  <a:schemeClr val="bg2">
                    <a:lumMod val="10000"/>
                  </a:schemeClr>
                </a:solidFill>
              </a:rPr>
              <a:t>Find the </a:t>
            </a:r>
            <a:r>
              <a:rPr lang="en-US" sz="4500" b="1" dirty="0" smtClean="0">
                <a:solidFill>
                  <a:schemeClr val="bg2">
                    <a:lumMod val="10000"/>
                  </a:schemeClr>
                </a:solidFill>
              </a:rPr>
              <a:t>price (p) </a:t>
            </a:r>
            <a:r>
              <a:rPr lang="en-US" sz="4500" b="1" dirty="0">
                <a:solidFill>
                  <a:schemeClr val="bg2">
                    <a:lumMod val="10000"/>
                  </a:schemeClr>
                </a:solidFill>
              </a:rPr>
              <a:t>if the </a:t>
            </a:r>
            <a:r>
              <a:rPr lang="en-US" sz="4500" b="1" dirty="0" smtClean="0">
                <a:solidFill>
                  <a:schemeClr val="bg2">
                    <a:lumMod val="10000"/>
                  </a:schemeClr>
                </a:solidFill>
              </a:rPr>
              <a:t>EXP</a:t>
            </a:r>
            <a:r>
              <a:rPr lang="en-US" sz="4500" b="1" dirty="0" smtClean="0">
                <a:solidFill>
                  <a:schemeClr val="bg2">
                    <a:lumMod val="10000"/>
                  </a:schemeClr>
                </a:solidFill>
                <a:latin typeface="+mj-lt"/>
                <a:cs typeface="Andalus" pitchFamily="18" charset="-78"/>
              </a:rPr>
              <a:t> $350. What is the REV at this price?</a:t>
            </a:r>
            <a:endParaRPr lang="en-US" sz="4500" b="1" dirty="0">
              <a:solidFill>
                <a:schemeClr val="bg2">
                  <a:lumMod val="10000"/>
                </a:schemeClr>
              </a:solidFill>
              <a:latin typeface="+mj-lt"/>
              <a:cs typeface="Andalus" pitchFamily="18" charset="-78"/>
            </a:endParaRPr>
          </a:p>
          <a:p>
            <a:pPr marL="514350" lvl="1" indent="-514350">
              <a:buFont typeface="Arial" pitchFamily="34" charset="0"/>
              <a:buAutoNum type="arabicPeriod"/>
            </a:pPr>
            <a:r>
              <a:rPr lang="en-US" sz="4500" b="1" dirty="0">
                <a:solidFill>
                  <a:schemeClr val="bg2">
                    <a:lumMod val="10000"/>
                  </a:schemeClr>
                </a:solidFill>
              </a:rPr>
              <a:t>Find the price </a:t>
            </a:r>
            <a:r>
              <a:rPr lang="en-US" sz="4500" b="1" dirty="0" smtClean="0">
                <a:solidFill>
                  <a:schemeClr val="bg2">
                    <a:lumMod val="10000"/>
                  </a:schemeClr>
                </a:solidFill>
              </a:rPr>
              <a:t>(p) if </a:t>
            </a:r>
            <a:r>
              <a:rPr lang="en-US" sz="4500" b="1" dirty="0">
                <a:solidFill>
                  <a:schemeClr val="bg2">
                    <a:lumMod val="10000"/>
                  </a:schemeClr>
                </a:solidFill>
              </a:rPr>
              <a:t>the </a:t>
            </a:r>
            <a:r>
              <a:rPr lang="en-US" sz="4500" b="1" dirty="0" smtClean="0">
                <a:solidFill>
                  <a:schemeClr val="bg2">
                    <a:lumMod val="10000"/>
                  </a:schemeClr>
                </a:solidFill>
              </a:rPr>
              <a:t>REV </a:t>
            </a:r>
            <a:r>
              <a:rPr lang="en-US" sz="4500" b="1" dirty="0" smtClean="0">
                <a:solidFill>
                  <a:schemeClr val="bg2">
                    <a:lumMod val="10000"/>
                  </a:schemeClr>
                </a:solidFill>
                <a:cs typeface="Andalus" pitchFamily="18" charset="-78"/>
              </a:rPr>
              <a:t>is $616</a:t>
            </a:r>
          </a:p>
          <a:p>
            <a:pPr marL="457200" lvl="1" indent="-457200">
              <a:buFont typeface="Courier New" pitchFamily="49" charset="0"/>
              <a:buChar char="o"/>
            </a:pPr>
            <a:r>
              <a:rPr lang="en-US" sz="4500" b="1" dirty="0" smtClean="0">
                <a:solidFill>
                  <a:schemeClr val="tx2">
                    <a:lumMod val="75000"/>
                  </a:schemeClr>
                </a:solidFill>
              </a:rPr>
              <a:t>In Class: Pg. 95/ #2-6</a:t>
            </a:r>
          </a:p>
          <a:p>
            <a:pPr marL="457200" lvl="1" indent="-457200">
              <a:buFont typeface="Courier New" pitchFamily="49" charset="0"/>
              <a:buChar char="o"/>
            </a:pPr>
            <a:r>
              <a:rPr lang="en-US" sz="4500" b="1" dirty="0" smtClean="0">
                <a:solidFill>
                  <a:schemeClr val="tx2">
                    <a:lumMod val="75000"/>
                  </a:schemeClr>
                </a:solidFill>
              </a:rPr>
              <a:t>QUIZ Friday</a:t>
            </a:r>
          </a:p>
          <a:p>
            <a:pPr marL="0" lvl="1" indent="0">
              <a:buNone/>
            </a:pPr>
            <a:endParaRPr lang="en-US" b="1" baseline="30000" dirty="0" smtClean="0">
              <a:solidFill>
                <a:schemeClr val="bg2">
                  <a:lumMod val="10000"/>
                </a:schemeClr>
              </a:solidFill>
            </a:endParaRPr>
          </a:p>
          <a:p>
            <a:pPr marL="342900" lvl="1" indent="-342900">
              <a:buFont typeface="Arial" pitchFamily="34" charset="0"/>
              <a:buChar char="•"/>
            </a:pPr>
            <a:endParaRPr lang="en-US" b="1" dirty="0">
              <a:solidFill>
                <a:srgbClr val="FF0000"/>
              </a:solidFill>
            </a:endParaRPr>
          </a:p>
          <a:p>
            <a:endParaRPr lang="en-US" dirty="0"/>
          </a:p>
        </p:txBody>
      </p:sp>
      <p:pic>
        <p:nvPicPr>
          <p:cNvPr id="5" name="Picture 2" descr="C:\Users\dstarbu\AppData\Local\Microsoft\Windows\Temporary Internet Files\Content.IE5\AECW5UFU\MC90012988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5611" y="1828800"/>
            <a:ext cx="1746180" cy="1746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8936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a:t>
            </a:r>
            <a:endParaRPr lang="en-US" dirty="0"/>
          </a:p>
        </p:txBody>
      </p:sp>
      <p:sp>
        <p:nvSpPr>
          <p:cNvPr id="3" name="Content Placeholder 2"/>
          <p:cNvSpPr>
            <a:spLocks noGrp="1"/>
          </p:cNvSpPr>
          <p:nvPr>
            <p:ph idx="1"/>
          </p:nvPr>
        </p:nvSpPr>
        <p:spPr>
          <a:xfrm>
            <a:off x="228600" y="1600200"/>
            <a:ext cx="8458200" cy="4953000"/>
          </a:xfrm>
        </p:spPr>
        <p:txBody>
          <a:bodyPr>
            <a:normAutofit/>
          </a:bodyPr>
          <a:lstStyle/>
          <a:p>
            <a:r>
              <a:rPr lang="en-US" b="1" dirty="0" smtClean="0">
                <a:solidFill>
                  <a:srgbClr val="165E22"/>
                </a:solidFill>
              </a:rPr>
              <a:t>CW: Read Pg. 91-92</a:t>
            </a:r>
          </a:p>
          <a:p>
            <a:r>
              <a:rPr lang="en-US" b="1" dirty="0" smtClean="0">
                <a:solidFill>
                  <a:srgbClr val="165E22"/>
                </a:solidFill>
              </a:rPr>
              <a:t>Break Even Points: </a:t>
            </a:r>
          </a:p>
          <a:p>
            <a:pPr lvl="1">
              <a:buFont typeface="Courier New" pitchFamily="49" charset="0"/>
              <a:buChar char="o"/>
            </a:pPr>
            <a:r>
              <a:rPr lang="en-US" b="1" dirty="0" smtClean="0">
                <a:solidFill>
                  <a:srgbClr val="165E22"/>
                </a:solidFill>
              </a:rPr>
              <a:t>R = C</a:t>
            </a:r>
          </a:p>
          <a:p>
            <a:pPr lvl="1">
              <a:buFont typeface="Courier New" pitchFamily="49" charset="0"/>
              <a:buChar char="o"/>
            </a:pPr>
            <a:r>
              <a:rPr lang="en-US" b="1" dirty="0" smtClean="0">
                <a:solidFill>
                  <a:srgbClr val="165E22"/>
                </a:solidFill>
              </a:rPr>
              <a:t>Profit = 0 or R – C = 0</a:t>
            </a:r>
          </a:p>
          <a:p>
            <a:pPr marL="457200" lvl="1" indent="-457200">
              <a:buFont typeface="Arial" pitchFamily="34" charset="0"/>
              <a:buChar char="•"/>
            </a:pPr>
            <a:r>
              <a:rPr lang="en-US" sz="3200" b="1" dirty="0" smtClean="0">
                <a:solidFill>
                  <a:srgbClr val="165E22"/>
                </a:solidFill>
              </a:rPr>
              <a:t>Simplifying NON-Linear Equations</a:t>
            </a:r>
          </a:p>
          <a:p>
            <a:pPr marL="457200" lvl="1" indent="-457200">
              <a:buFont typeface="Arial" pitchFamily="34" charset="0"/>
              <a:buChar char="•"/>
            </a:pPr>
            <a:r>
              <a:rPr lang="en-US" sz="3200" b="1" dirty="0">
                <a:solidFill>
                  <a:schemeClr val="tx2">
                    <a:lumMod val="75000"/>
                  </a:schemeClr>
                </a:solidFill>
              </a:rPr>
              <a:t>In Class: Pg. 95/ #2-6</a:t>
            </a:r>
          </a:p>
          <a:p>
            <a:pPr marL="457200" lvl="1" indent="-457200">
              <a:buFont typeface="Arial" pitchFamily="34" charset="0"/>
              <a:buChar char="•"/>
            </a:pPr>
            <a:r>
              <a:rPr lang="en-US" sz="3200" b="1" dirty="0" smtClean="0">
                <a:solidFill>
                  <a:srgbClr val="C00000"/>
                </a:solidFill>
              </a:rPr>
              <a:t>HW: Pg. 95/ #7 – 14 </a:t>
            </a:r>
            <a:r>
              <a:rPr lang="en-US" sz="3200" b="1" smtClean="0">
                <a:solidFill>
                  <a:srgbClr val="C00000"/>
                </a:solidFill>
              </a:rPr>
              <a:t>Due FRIDAY</a:t>
            </a:r>
            <a:endParaRPr lang="en-US" sz="3200" b="1" dirty="0" smtClean="0">
              <a:solidFill>
                <a:srgbClr val="C00000"/>
              </a:solidFill>
            </a:endParaRPr>
          </a:p>
          <a:p>
            <a:pPr marL="457200" lvl="1" indent="-457200">
              <a:buFont typeface="Arial" pitchFamily="34" charset="0"/>
              <a:buChar char="•"/>
            </a:pPr>
            <a:r>
              <a:rPr lang="en-US" sz="3200" b="1" dirty="0" smtClean="0">
                <a:solidFill>
                  <a:srgbClr val="165E22"/>
                </a:solidFill>
              </a:rPr>
              <a:t>Quiz FRIDAY</a:t>
            </a:r>
          </a:p>
          <a:p>
            <a:endParaRPr lang="en-US" dirty="0"/>
          </a:p>
        </p:txBody>
      </p:sp>
      <p:pic>
        <p:nvPicPr>
          <p:cNvPr id="4099" name="Picture 3" descr="C:\Users\dstarbu\AppData\Local\Microsoft\Windows\Temporary Internet Files\Content.IE5\PU13Y89I\Revenue_Models_FINAL-640x45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600200"/>
            <a:ext cx="2926080" cy="2075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1300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6" name="Picture 4" descr="C:\Users\dstarbu\AppData\Local\Microsoft\Windows\Temporary Internet Files\Content.IE5\T64TDZY3\taking a test[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2938" y="3276600"/>
            <a:ext cx="2299270" cy="3276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sz="quarter" idx="1"/>
          </p:nvPr>
        </p:nvSpPr>
        <p:spPr>
          <a:xfrm>
            <a:off x="457200" y="1600200"/>
            <a:ext cx="8153400" cy="4873752"/>
          </a:xfrm>
        </p:spPr>
        <p:txBody>
          <a:bodyPr/>
          <a:lstStyle/>
          <a:p>
            <a:r>
              <a:rPr lang="en-US" sz="3200" b="1" dirty="0" smtClean="0">
                <a:solidFill>
                  <a:srgbClr val="0E3E16"/>
                </a:solidFill>
              </a:rPr>
              <a:t>Quiz TODAY</a:t>
            </a:r>
          </a:p>
          <a:p>
            <a:pPr marL="457200" lvl="1" indent="-457200">
              <a:buFont typeface="Courier New" pitchFamily="49" charset="0"/>
              <a:buChar char="o"/>
            </a:pPr>
            <a:r>
              <a:rPr lang="en-US" sz="3600" b="1" dirty="0">
                <a:solidFill>
                  <a:srgbClr val="FF0000"/>
                </a:solidFill>
                <a:cs typeface="Andalus" pitchFamily="18" charset="-78"/>
              </a:rPr>
              <a:t>HW DUE WEDNESDAY: Pg. 95/ #7-14</a:t>
            </a:r>
          </a:p>
          <a:p>
            <a:r>
              <a:rPr lang="en-US" b="1" dirty="0" smtClean="0">
                <a:solidFill>
                  <a:srgbClr val="002060"/>
                </a:solidFill>
              </a:rPr>
              <a:t>Remember – No School Monday</a:t>
            </a:r>
          </a:p>
          <a:p>
            <a:endParaRPr lang="en-US" b="1" dirty="0" smtClean="0">
              <a:solidFill>
                <a:srgbClr val="002060"/>
              </a:solidFill>
            </a:endParaRPr>
          </a:p>
          <a:p>
            <a:endParaRPr lang="en-US" b="1" dirty="0">
              <a:solidFill>
                <a:srgbClr val="002060"/>
              </a:solidFill>
            </a:endParaRPr>
          </a:p>
          <a:p>
            <a:endParaRPr lang="en-US" dirty="0" smtClean="0"/>
          </a:p>
          <a:p>
            <a:endParaRPr lang="en-US" dirty="0"/>
          </a:p>
        </p:txBody>
      </p:sp>
    </p:spTree>
    <p:extLst>
      <p:ext uri="{BB962C8B-B14F-4D97-AF65-F5344CB8AC3E}">
        <p14:creationId xmlns:p14="http://schemas.microsoft.com/office/powerpoint/2010/main" val="15488427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normAutofit lnSpcReduction="10000"/>
          </a:bodyPr>
          <a:lstStyle/>
          <a:p>
            <a:pPr marL="457200" lvl="1" indent="-457200">
              <a:buFont typeface="Courier New" pitchFamily="49" charset="0"/>
              <a:buChar char="o"/>
            </a:pPr>
            <a:r>
              <a:rPr lang="en-US" sz="3600" b="1" dirty="0">
                <a:solidFill>
                  <a:srgbClr val="FF0000"/>
                </a:solidFill>
                <a:cs typeface="Andalus" pitchFamily="18" charset="-78"/>
              </a:rPr>
              <a:t>HW </a:t>
            </a:r>
            <a:r>
              <a:rPr lang="en-US" sz="3600" b="1" dirty="0" smtClean="0">
                <a:solidFill>
                  <a:srgbClr val="FF0000"/>
                </a:solidFill>
                <a:cs typeface="Andalus" pitchFamily="18" charset="-78"/>
              </a:rPr>
              <a:t>DUE: </a:t>
            </a:r>
            <a:r>
              <a:rPr lang="en-US" sz="3600" b="1" dirty="0">
                <a:solidFill>
                  <a:srgbClr val="FF0000"/>
                </a:solidFill>
                <a:cs typeface="Andalus" pitchFamily="18" charset="-78"/>
              </a:rPr>
              <a:t>Pg. 95/ #</a:t>
            </a:r>
            <a:r>
              <a:rPr lang="en-US" sz="3600" b="1" dirty="0" smtClean="0">
                <a:solidFill>
                  <a:srgbClr val="FF0000"/>
                </a:solidFill>
                <a:cs typeface="Andalus" pitchFamily="18" charset="-78"/>
              </a:rPr>
              <a:t>7-14</a:t>
            </a:r>
            <a:endParaRPr lang="en-US" sz="3600" b="1" dirty="0">
              <a:solidFill>
                <a:srgbClr val="FF0000"/>
              </a:solidFill>
              <a:cs typeface="Andalus" pitchFamily="18" charset="-78"/>
            </a:endParaRPr>
          </a:p>
          <a:p>
            <a:pPr marL="457200" lvl="1" indent="-457200">
              <a:buFont typeface="Courier New" pitchFamily="49" charset="0"/>
              <a:buChar char="o"/>
            </a:pPr>
            <a:r>
              <a:rPr lang="en-US" sz="4500" b="1" dirty="0" smtClean="0">
                <a:solidFill>
                  <a:schemeClr val="tx2">
                    <a:lumMod val="75000"/>
                  </a:schemeClr>
                </a:solidFill>
              </a:rPr>
              <a:t>In </a:t>
            </a:r>
            <a:r>
              <a:rPr lang="en-US" sz="4500" b="1" dirty="0">
                <a:solidFill>
                  <a:schemeClr val="tx2">
                    <a:lumMod val="75000"/>
                  </a:schemeClr>
                </a:solidFill>
              </a:rPr>
              <a:t>Class: Pg. 95/ </a:t>
            </a:r>
            <a:r>
              <a:rPr lang="en-US" sz="4500" b="1" dirty="0" smtClean="0">
                <a:solidFill>
                  <a:schemeClr val="tx2">
                    <a:lumMod val="75000"/>
                  </a:schemeClr>
                </a:solidFill>
              </a:rPr>
              <a:t>#2-6</a:t>
            </a:r>
          </a:p>
          <a:p>
            <a:pPr marL="457200" lvl="1" indent="-457200">
              <a:buFont typeface="Courier New" pitchFamily="49" charset="0"/>
              <a:buChar char="o"/>
            </a:pPr>
            <a:r>
              <a:rPr lang="en-US" sz="4500" b="1" dirty="0" smtClean="0">
                <a:solidFill>
                  <a:schemeClr val="tx2">
                    <a:lumMod val="75000"/>
                  </a:schemeClr>
                </a:solidFill>
              </a:rPr>
              <a:t>Simplifying and Solving Quadratics</a:t>
            </a:r>
            <a:endParaRPr lang="en-US" sz="4500" b="1" dirty="0">
              <a:solidFill>
                <a:schemeClr val="tx2">
                  <a:lumMod val="75000"/>
                </a:schemeClr>
              </a:solidFill>
            </a:endParaRPr>
          </a:p>
          <a:p>
            <a:pPr marL="457200" lvl="1" indent="-457200">
              <a:buFont typeface="Courier New" pitchFamily="49" charset="0"/>
              <a:buChar char="o"/>
            </a:pPr>
            <a:endParaRPr lang="en-US" sz="4500" b="1" dirty="0">
              <a:solidFill>
                <a:srgbClr val="FF0000"/>
              </a:solidFill>
              <a:cs typeface="Andalus" pitchFamily="18" charset="-78"/>
            </a:endParaRPr>
          </a:p>
          <a:p>
            <a:pPr marL="0" lvl="1" indent="0">
              <a:buNone/>
            </a:pPr>
            <a:r>
              <a:rPr lang="en-US" sz="4400" b="1" dirty="0" smtClean="0">
                <a:solidFill>
                  <a:srgbClr val="0070C0"/>
                </a:solidFill>
                <a:latin typeface="Freestyle Script" pitchFamily="66" charset="0"/>
              </a:rPr>
              <a:t>	</a:t>
            </a:r>
            <a:endParaRPr lang="en-US" sz="4500" b="1" dirty="0">
              <a:solidFill>
                <a:srgbClr val="FF0000"/>
              </a:solidFill>
              <a:cs typeface="Andalus" pitchFamily="18" charset="-78"/>
            </a:endParaRPr>
          </a:p>
          <a:p>
            <a:endParaRPr lang="en-US" dirty="0"/>
          </a:p>
        </p:txBody>
      </p:sp>
      <p:pic>
        <p:nvPicPr>
          <p:cNvPr id="4098" name="Picture 2" descr="C:\Users\dstarbu\AppData\Local\Microsoft\Windows\Temporary Internet Files\Content.IE5\ZZ3834D9\Miss-Anna-Simple-Quadratics[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0800" y="4183041"/>
            <a:ext cx="4572000" cy="2641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5567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600200"/>
            <a:ext cx="8839200" cy="4876800"/>
          </a:xfrm>
        </p:spPr>
        <p:txBody>
          <a:bodyPr/>
          <a:lstStyle/>
          <a:p>
            <a:r>
              <a:rPr lang="en-US" dirty="0" smtClean="0"/>
              <a:t>Copy the CLASS OBJECTIVE in the CW Section of your binder:</a:t>
            </a:r>
          </a:p>
          <a:p>
            <a:pPr marL="0" indent="0">
              <a:buNone/>
            </a:pPr>
            <a:r>
              <a:rPr lang="en-US" b="1" dirty="0" smtClean="0">
                <a:latin typeface="Aharoni" pitchFamily="2" charset="-79"/>
                <a:cs typeface="Aharoni" pitchFamily="2" charset="-79"/>
              </a:rPr>
              <a:t>Students will solve for the ROOTS </a:t>
            </a:r>
            <a:r>
              <a:rPr lang="en-US" b="1" smtClean="0">
                <a:latin typeface="Aharoni" pitchFamily="2" charset="-79"/>
                <a:cs typeface="Aharoni" pitchFamily="2" charset="-79"/>
              </a:rPr>
              <a:t>and the coordinate </a:t>
            </a:r>
            <a:r>
              <a:rPr lang="en-US" b="1" dirty="0" smtClean="0">
                <a:latin typeface="Aharoni" pitchFamily="2" charset="-79"/>
                <a:cs typeface="Aharoni" pitchFamily="2" charset="-79"/>
              </a:rPr>
              <a:t>points of the VERTEX of a parabola using Algebraic methods.</a:t>
            </a:r>
          </a:p>
          <a:p>
            <a:pPr marL="514350" indent="-514350">
              <a:buAutoNum type="arabicPeriod"/>
            </a:pPr>
            <a:r>
              <a:rPr lang="en-US" dirty="0" smtClean="0"/>
              <a:t> x</a:t>
            </a:r>
            <a:r>
              <a:rPr lang="en-US" baseline="30000" dirty="0" smtClean="0"/>
              <a:t>2</a:t>
            </a:r>
            <a:r>
              <a:rPr lang="en-US" dirty="0" smtClean="0"/>
              <a:t> – 13x + 36		2.	x</a:t>
            </a:r>
            <a:r>
              <a:rPr lang="en-US" baseline="30000" dirty="0" smtClean="0"/>
              <a:t>2 </a:t>
            </a:r>
            <a:r>
              <a:rPr lang="en-US" dirty="0" smtClean="0"/>
              <a:t>+ 7x – 60 </a:t>
            </a:r>
          </a:p>
          <a:p>
            <a:pPr marL="514350" indent="-514350">
              <a:buAutoNum type="arabicPeriod"/>
            </a:pPr>
            <a:endParaRPr lang="en-US" dirty="0"/>
          </a:p>
          <a:p>
            <a:pPr marL="0" indent="0">
              <a:buNone/>
            </a:pPr>
            <a:r>
              <a:rPr lang="en-US" dirty="0" smtClean="0"/>
              <a:t>3.  -3x</a:t>
            </a:r>
            <a:r>
              <a:rPr lang="en-US" baseline="30000" dirty="0" smtClean="0"/>
              <a:t>2</a:t>
            </a:r>
            <a:r>
              <a:rPr lang="en-US" dirty="0" smtClean="0"/>
              <a:t> </a:t>
            </a:r>
            <a:r>
              <a:rPr lang="en-US" dirty="0"/>
              <a:t>– </a:t>
            </a:r>
            <a:r>
              <a:rPr lang="en-US" dirty="0" smtClean="0"/>
              <a:t>27x – 60	4.</a:t>
            </a:r>
            <a:r>
              <a:rPr lang="en-US" dirty="0"/>
              <a:t>	</a:t>
            </a:r>
            <a:r>
              <a:rPr lang="en-US" dirty="0" smtClean="0"/>
              <a:t>4x</a:t>
            </a:r>
            <a:r>
              <a:rPr lang="en-US" baseline="30000" dirty="0" smtClean="0"/>
              <a:t>2</a:t>
            </a:r>
            <a:r>
              <a:rPr lang="en-US" dirty="0"/>
              <a:t> </a:t>
            </a:r>
            <a:r>
              <a:rPr lang="en-US" dirty="0" smtClean="0"/>
              <a:t>– 44x + 72 </a:t>
            </a:r>
            <a:endParaRPr lang="en-US" dirty="0"/>
          </a:p>
          <a:p>
            <a:pPr marL="514350" indent="-514350">
              <a:buAutoNum type="arabicPeriod"/>
            </a:pPr>
            <a:endParaRPr lang="en-US" dirty="0" smtClean="0"/>
          </a:p>
          <a:p>
            <a:pPr marL="514350" indent="-514350">
              <a:buAutoNum type="arabicPeriod"/>
            </a:pPr>
            <a:endParaRPr lang="en-US" dirty="0"/>
          </a:p>
        </p:txBody>
      </p:sp>
    </p:spTree>
    <p:extLst>
      <p:ext uri="{BB962C8B-B14F-4D97-AF65-F5344CB8AC3E}">
        <p14:creationId xmlns:p14="http://schemas.microsoft.com/office/powerpoint/2010/main" val="3682660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Objective</a:t>
            </a:r>
            <a:endParaRPr lang="en-US" dirty="0"/>
          </a:p>
        </p:txBody>
      </p:sp>
      <p:sp>
        <p:nvSpPr>
          <p:cNvPr id="3" name="Content Placeholder 2"/>
          <p:cNvSpPr>
            <a:spLocks noGrp="1"/>
          </p:cNvSpPr>
          <p:nvPr>
            <p:ph idx="1"/>
          </p:nvPr>
        </p:nvSpPr>
        <p:spPr/>
        <p:txBody>
          <a:bodyPr/>
          <a:lstStyle/>
          <a:p>
            <a:r>
              <a:rPr lang="en-US" b="1" dirty="0" smtClean="0"/>
              <a:t>Students will review fractions, decimals and </a:t>
            </a:r>
            <a:r>
              <a:rPr lang="en-US" b="1" dirty="0" err="1" smtClean="0"/>
              <a:t>percents</a:t>
            </a:r>
            <a:r>
              <a:rPr lang="en-US" b="1" dirty="0" smtClean="0"/>
              <a:t> and apply those skills to situations</a:t>
            </a:r>
            <a:endParaRPr lang="en-US" b="1" dirty="0"/>
          </a:p>
        </p:txBody>
      </p:sp>
      <p:pic>
        <p:nvPicPr>
          <p:cNvPr id="4" name="Picture 2" descr="C:\Users\dstarbu\AppData\Local\Microsoft\Windows\Temporary Internet Files\Content.IE5\382GYQO9\MC90023718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2971800"/>
            <a:ext cx="4001852" cy="3612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48583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219200"/>
            <a:ext cx="8839200" cy="5486400"/>
          </a:xfrm>
        </p:spPr>
        <p:txBody>
          <a:bodyPr/>
          <a:lstStyle/>
          <a:p>
            <a:r>
              <a:rPr lang="en-US" dirty="0" err="1" smtClean="0"/>
              <a:t>StellaStar</a:t>
            </a:r>
            <a:r>
              <a:rPr lang="en-US" dirty="0" smtClean="0"/>
              <a:t> company sells packaged organic dog treats. The company has the following EXPENSE and REVENUE equations:</a:t>
            </a:r>
          </a:p>
          <a:p>
            <a:pPr marL="0" indent="0">
              <a:buNone/>
            </a:pPr>
            <a:r>
              <a:rPr lang="en-US" dirty="0"/>
              <a:t>	</a:t>
            </a:r>
            <a:r>
              <a:rPr lang="en-US" dirty="0" smtClean="0"/>
              <a:t>E = -100p + 3000    (p = price)</a:t>
            </a:r>
          </a:p>
          <a:p>
            <a:pPr marL="0" indent="0">
              <a:buNone/>
            </a:pPr>
            <a:r>
              <a:rPr lang="en-US" dirty="0"/>
              <a:t>	</a:t>
            </a:r>
            <a:r>
              <a:rPr lang="en-US" dirty="0" smtClean="0"/>
              <a:t>R = -32p</a:t>
            </a:r>
            <a:r>
              <a:rPr lang="en-US" baseline="30000" dirty="0" smtClean="0"/>
              <a:t>2</a:t>
            </a:r>
            <a:r>
              <a:rPr lang="en-US" dirty="0" smtClean="0"/>
              <a:t> + 640p</a:t>
            </a:r>
          </a:p>
          <a:p>
            <a:pPr marL="514350" indent="-514350">
              <a:buAutoNum type="arabicPeriod"/>
            </a:pPr>
            <a:r>
              <a:rPr lang="en-US" dirty="0" smtClean="0"/>
              <a:t>Graph and Sketch the equations, labeling the MAX REVENUE and the BREAK EVEN POINTS</a:t>
            </a:r>
          </a:p>
          <a:p>
            <a:pPr marL="514350" indent="-514350">
              <a:buAutoNum type="arabicPeriod"/>
            </a:pPr>
            <a:r>
              <a:rPr lang="en-US" dirty="0" smtClean="0"/>
              <a:t>Find the BREAK EVEN POINTS algebraically, showing ALL work</a:t>
            </a:r>
          </a:p>
          <a:p>
            <a:pPr marL="514350" indent="-514350">
              <a:buAutoNum type="arabicPeriod"/>
            </a:pPr>
            <a:r>
              <a:rPr lang="en-US" dirty="0" smtClean="0"/>
              <a:t>Find the MAX REVENUE algebraically</a:t>
            </a:r>
          </a:p>
          <a:p>
            <a:pPr marL="514350" indent="-514350">
              <a:buAutoNum type="arabicPeriod"/>
            </a:pPr>
            <a:endParaRPr lang="en-US" dirty="0" smtClean="0"/>
          </a:p>
          <a:p>
            <a:pPr marL="0" indent="0">
              <a:buNone/>
            </a:pPr>
            <a:endParaRPr lang="en-US" dirty="0"/>
          </a:p>
        </p:txBody>
      </p:sp>
      <p:pic>
        <p:nvPicPr>
          <p:cNvPr id="4098" name="Picture 2" descr="C:\Users\dstarbu\AppData\Local\Microsoft\Windows\Temporary Internet Files\Content.IE5\T64TDZY3\happy_cartoon_do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057400"/>
            <a:ext cx="22098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2731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219200"/>
            <a:ext cx="8991600" cy="5486400"/>
          </a:xfrm>
        </p:spPr>
        <p:txBody>
          <a:bodyPr>
            <a:normAutofit fontScale="92500" lnSpcReduction="10000"/>
          </a:bodyPr>
          <a:lstStyle/>
          <a:p>
            <a:r>
              <a:rPr lang="en-US" dirty="0" err="1" smtClean="0"/>
              <a:t>StellaStar</a:t>
            </a:r>
            <a:r>
              <a:rPr lang="en-US" dirty="0" smtClean="0"/>
              <a:t> Company sells packaged organic dog treats. The company has the following EXPENSE and REVENUE equations:</a:t>
            </a:r>
          </a:p>
          <a:p>
            <a:pPr marL="0" indent="0">
              <a:buNone/>
            </a:pPr>
            <a:r>
              <a:rPr lang="en-US" dirty="0"/>
              <a:t>	</a:t>
            </a:r>
            <a:r>
              <a:rPr lang="en-US" dirty="0" smtClean="0"/>
              <a:t>E = -100p + 3000    (p = price)</a:t>
            </a:r>
          </a:p>
          <a:p>
            <a:pPr marL="0" indent="0">
              <a:buNone/>
            </a:pPr>
            <a:r>
              <a:rPr lang="en-US" dirty="0"/>
              <a:t>	</a:t>
            </a:r>
            <a:r>
              <a:rPr lang="en-US" dirty="0" smtClean="0"/>
              <a:t>R = -32p</a:t>
            </a:r>
            <a:r>
              <a:rPr lang="en-US" baseline="30000" dirty="0" smtClean="0"/>
              <a:t>2</a:t>
            </a:r>
            <a:r>
              <a:rPr lang="en-US" dirty="0" smtClean="0"/>
              <a:t> + 640p</a:t>
            </a:r>
          </a:p>
          <a:p>
            <a:pPr marL="514350" indent="-514350">
              <a:buAutoNum type="arabicPeriod"/>
            </a:pPr>
            <a:r>
              <a:rPr lang="en-US" dirty="0" smtClean="0"/>
              <a:t>Graph and Sketch the equations, labeling the MAX REVENUE and the BREAK EVEN POINTS</a:t>
            </a:r>
          </a:p>
          <a:p>
            <a:pPr marL="514350" indent="-514350">
              <a:buAutoNum type="arabicPeriod"/>
            </a:pPr>
            <a:r>
              <a:rPr lang="en-US" dirty="0" smtClean="0"/>
              <a:t>Find the BREAK EVEN POINTS algebraically, showing ALL work</a:t>
            </a:r>
          </a:p>
          <a:p>
            <a:pPr marL="514350" indent="-514350">
              <a:buAutoNum type="arabicPeriod"/>
            </a:pPr>
            <a:r>
              <a:rPr lang="en-US" dirty="0" smtClean="0"/>
              <a:t>Write a PROFIT equation for the </a:t>
            </a:r>
            <a:r>
              <a:rPr lang="en-US" dirty="0" err="1" smtClean="0"/>
              <a:t>StellaStar</a:t>
            </a:r>
            <a:r>
              <a:rPr lang="en-US" dirty="0" smtClean="0"/>
              <a:t> Co.</a:t>
            </a:r>
          </a:p>
          <a:p>
            <a:pPr marL="514350" indent="-514350">
              <a:buAutoNum type="arabicPeriod"/>
            </a:pPr>
            <a:r>
              <a:rPr lang="en-US" dirty="0" smtClean="0"/>
              <a:t>Find the MAX Profit for the </a:t>
            </a:r>
            <a:r>
              <a:rPr lang="en-US" dirty="0" err="1" smtClean="0"/>
              <a:t>StellaStar</a:t>
            </a:r>
            <a:r>
              <a:rPr lang="en-US" dirty="0" smtClean="0"/>
              <a:t> Co.</a:t>
            </a:r>
          </a:p>
          <a:p>
            <a:pPr marL="0" indent="0">
              <a:buNone/>
            </a:pPr>
            <a:endParaRPr lang="en-US" dirty="0" smtClean="0"/>
          </a:p>
          <a:p>
            <a:pPr marL="514350" indent="-514350">
              <a:buAutoNum type="arabicPeriod"/>
            </a:pPr>
            <a:endParaRPr lang="en-US" dirty="0" smtClean="0"/>
          </a:p>
          <a:p>
            <a:pPr marL="0" indent="0">
              <a:buNone/>
            </a:pPr>
            <a:endParaRPr lang="en-US" dirty="0"/>
          </a:p>
        </p:txBody>
      </p:sp>
      <p:pic>
        <p:nvPicPr>
          <p:cNvPr id="4098" name="Picture 2" descr="C:\Users\dstarbu\AppData\Local\Microsoft\Windows\Temporary Internet Files\Content.IE5\T64TDZY3\happy_cartoon_do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1905000"/>
            <a:ext cx="175260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615030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304800" y="1447800"/>
            <a:ext cx="8229600" cy="4525963"/>
          </a:xfrm>
        </p:spPr>
        <p:txBody>
          <a:bodyPr/>
          <a:lstStyle/>
          <a:p>
            <a:r>
              <a:rPr lang="en-US" dirty="0" smtClean="0"/>
              <a:t>READ Pg. 97-100</a:t>
            </a:r>
          </a:p>
          <a:p>
            <a:r>
              <a:rPr lang="en-US" b="1" dirty="0" smtClean="0">
                <a:solidFill>
                  <a:srgbClr val="002060"/>
                </a:solidFill>
              </a:rPr>
              <a:t>CW: Pg. 101/ #2-6, 12</a:t>
            </a:r>
          </a:p>
          <a:p>
            <a:r>
              <a:rPr lang="en-US" b="1" dirty="0" smtClean="0">
                <a:solidFill>
                  <a:srgbClr val="FF0000"/>
                </a:solidFill>
              </a:rPr>
              <a:t>HW: Pg. 101/ 7-11, 13-16 Due FRIDAY</a:t>
            </a:r>
            <a:endParaRPr lang="en-US" b="1" dirty="0">
              <a:solidFill>
                <a:srgbClr val="FF0000"/>
              </a:solidFill>
            </a:endParaRPr>
          </a:p>
        </p:txBody>
      </p:sp>
      <p:pic>
        <p:nvPicPr>
          <p:cNvPr id="4100" name="Picture 4" descr="C:\Users\dstarbu\AppData\Local\Microsoft\Windows\Temporary Internet Files\Content.IE5\0YUTN8BJ\Profi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181350"/>
            <a:ext cx="48768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850454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228600" y="1600200"/>
            <a:ext cx="8763000" cy="5029200"/>
          </a:xfrm>
        </p:spPr>
        <p:txBody>
          <a:bodyPr>
            <a:normAutofit fontScale="85000" lnSpcReduction="10000"/>
          </a:bodyPr>
          <a:lstStyle/>
          <a:p>
            <a:r>
              <a:rPr lang="en-US" dirty="0" smtClean="0"/>
              <a:t>Table Task – Profit Functions</a:t>
            </a:r>
          </a:p>
          <a:p>
            <a:r>
              <a:rPr lang="en-US" dirty="0" smtClean="0"/>
              <a:t>Using your table’s problem, create a poster showing  the following:</a:t>
            </a:r>
          </a:p>
          <a:p>
            <a:pPr lvl="1"/>
            <a:r>
              <a:rPr lang="en-US" dirty="0" smtClean="0"/>
              <a:t>Write the PROFIT function using P = R – C</a:t>
            </a:r>
          </a:p>
          <a:p>
            <a:pPr lvl="1"/>
            <a:r>
              <a:rPr lang="en-US" dirty="0" smtClean="0"/>
              <a:t>Accurate graph of REV, EXP and PROFIT  functions</a:t>
            </a:r>
          </a:p>
          <a:p>
            <a:pPr lvl="1"/>
            <a:r>
              <a:rPr lang="en-US" dirty="0" smtClean="0"/>
              <a:t>LABEL Max REV, Max PROFIT and Break Even points</a:t>
            </a:r>
          </a:p>
          <a:p>
            <a:pPr lvl="1"/>
            <a:r>
              <a:rPr lang="en-US" dirty="0" smtClean="0"/>
              <a:t>Calculation of the BREAK EVEN POINTS, showing ALL work</a:t>
            </a:r>
          </a:p>
          <a:p>
            <a:pPr lvl="1"/>
            <a:r>
              <a:rPr lang="en-US" dirty="0" smtClean="0"/>
              <a:t>Calculation of the ROOTS of the revenue and profit function</a:t>
            </a:r>
          </a:p>
          <a:p>
            <a:pPr lvl="1"/>
            <a:r>
              <a:rPr lang="en-US" dirty="0" smtClean="0"/>
              <a:t>Calculation of the MAX REV and MAX PROFIT, showing ALL work</a:t>
            </a:r>
          </a:p>
          <a:p>
            <a:pPr lvl="1"/>
            <a:r>
              <a:rPr lang="en-US" dirty="0" smtClean="0"/>
              <a:t>Explanation of meaning of all solutions</a:t>
            </a:r>
          </a:p>
          <a:p>
            <a:pPr marL="457200" lvl="1" indent="0">
              <a:buNone/>
            </a:pPr>
            <a:r>
              <a:rPr lang="en-US" b="1" dirty="0" smtClean="0">
                <a:solidFill>
                  <a:srgbClr val="FF0000"/>
                </a:solidFill>
              </a:rPr>
              <a:t>HW</a:t>
            </a:r>
            <a:r>
              <a:rPr lang="en-US" b="1" dirty="0">
                <a:solidFill>
                  <a:srgbClr val="FF0000"/>
                </a:solidFill>
              </a:rPr>
              <a:t>: Pg. 101/ 7-11, 13-16 Due FRIDAY</a:t>
            </a:r>
          </a:p>
          <a:p>
            <a:pPr lvl="1"/>
            <a:endParaRPr lang="en-US" dirty="0" smtClean="0"/>
          </a:p>
          <a:p>
            <a:pPr marL="0" indent="0">
              <a:buNone/>
            </a:pP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9031" y="228600"/>
            <a:ext cx="1861569" cy="1818132"/>
          </a:xfrm>
          <a:prstGeom prst="rect">
            <a:avLst/>
          </a:prstGeom>
        </p:spPr>
      </p:pic>
    </p:spTree>
    <p:extLst>
      <p:ext uri="{BB962C8B-B14F-4D97-AF65-F5344CB8AC3E}">
        <p14:creationId xmlns:p14="http://schemas.microsoft.com/office/powerpoint/2010/main" val="203985230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p:txBody>
          <a:bodyPr/>
          <a:lstStyle/>
          <a:p>
            <a:r>
              <a:rPr lang="en-US" b="1" dirty="0" smtClean="0">
                <a:solidFill>
                  <a:srgbClr val="002060"/>
                </a:solidFill>
              </a:rPr>
              <a:t>TEST Today</a:t>
            </a:r>
          </a:p>
          <a:p>
            <a:pPr lvl="1"/>
            <a:r>
              <a:rPr lang="en-US" b="1" dirty="0" smtClean="0">
                <a:solidFill>
                  <a:srgbClr val="002060"/>
                </a:solidFill>
              </a:rPr>
              <a:t>Revenue, Cost, Profit</a:t>
            </a:r>
          </a:p>
          <a:p>
            <a:pPr lvl="1"/>
            <a:endParaRPr lang="en-US" dirty="0"/>
          </a:p>
          <a:p>
            <a:pPr lvl="1"/>
            <a:endParaRPr lang="en-US" dirty="0"/>
          </a:p>
        </p:txBody>
      </p:sp>
      <p:pic>
        <p:nvPicPr>
          <p:cNvPr id="4098" name="Picture 2" descr="C:\Users\dstarbu\AppData\Local\Microsoft\Windows\Temporary Internet Files\Content.IE5\0YUTN8BJ\tests-carto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819399"/>
            <a:ext cx="4648200" cy="4062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11065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starbu\AppData\Local\Microsoft\Windows\Temporary Internet Files\Content.IE5\ZZ3834D9\pink-piggy-bank[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352800" y="3208321"/>
            <a:ext cx="5988922" cy="396454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600200"/>
            <a:ext cx="8534400" cy="5029200"/>
          </a:xfrm>
        </p:spPr>
        <p:txBody>
          <a:bodyPr/>
          <a:lstStyle/>
          <a:p>
            <a:pPr marL="342900" lvl="1" indent="-342900">
              <a:buFont typeface="Arial" pitchFamily="34" charset="0"/>
              <a:buChar char="•"/>
            </a:pPr>
            <a:r>
              <a:rPr lang="en-US" b="1" dirty="0">
                <a:solidFill>
                  <a:schemeClr val="accent1">
                    <a:lumMod val="50000"/>
                  </a:schemeClr>
                </a:solidFill>
              </a:rPr>
              <a:t>Progress Reports: Make Up work DUE WEDNESDAY FEB. 18, 3 pm – NO EXCEPTIONS</a:t>
            </a:r>
          </a:p>
          <a:p>
            <a:pPr marL="342900" lvl="1" indent="-342900">
              <a:buFont typeface="Arial" pitchFamily="34" charset="0"/>
              <a:buChar char="•"/>
            </a:pPr>
            <a:r>
              <a:rPr lang="en-US" b="1" dirty="0" smtClean="0">
                <a:solidFill>
                  <a:srgbClr val="0E3E16"/>
                </a:solidFill>
              </a:rPr>
              <a:t>Chapter 3</a:t>
            </a:r>
          </a:p>
          <a:p>
            <a:pPr marL="742950" lvl="2" indent="-342900"/>
            <a:r>
              <a:rPr lang="en-US" sz="2800" b="1" dirty="0" smtClean="0">
                <a:solidFill>
                  <a:srgbClr val="0E3E16"/>
                </a:solidFill>
              </a:rPr>
              <a:t>Checking, Savings, Debit Accounts, Banking Services</a:t>
            </a:r>
          </a:p>
          <a:p>
            <a:pPr marL="460375" lvl="2" indent="-457200"/>
            <a:r>
              <a:rPr lang="en-US" sz="2800" b="1" dirty="0" smtClean="0">
                <a:solidFill>
                  <a:srgbClr val="10012F"/>
                </a:solidFill>
              </a:rPr>
              <a:t>CW: Pg. 122/ #16</a:t>
            </a:r>
          </a:p>
          <a:p>
            <a:pPr marL="460375" lvl="2" indent="-457200"/>
            <a:r>
              <a:rPr lang="en-US" sz="2800" b="1" dirty="0" smtClean="0">
                <a:solidFill>
                  <a:srgbClr val="C00000"/>
                </a:solidFill>
              </a:rPr>
              <a:t>HW: Pg. 120/#1-15</a:t>
            </a:r>
          </a:p>
          <a:p>
            <a:pPr marL="342900" lvl="1" indent="-342900">
              <a:buFont typeface="Arial" pitchFamily="34" charset="0"/>
              <a:buChar char="•"/>
            </a:pPr>
            <a:endParaRPr lang="en-US" dirty="0"/>
          </a:p>
        </p:txBody>
      </p:sp>
    </p:spTree>
    <p:extLst>
      <p:ext uri="{BB962C8B-B14F-4D97-AF65-F5344CB8AC3E}">
        <p14:creationId xmlns:p14="http://schemas.microsoft.com/office/powerpoint/2010/main" val="373462815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0" y="990600"/>
            <a:ext cx="9144000" cy="4525963"/>
          </a:xfrm>
        </p:spPr>
        <p:txBody>
          <a:bodyPr>
            <a:normAutofit/>
          </a:bodyPr>
          <a:lstStyle/>
          <a:p>
            <a:pPr marL="460375" lvl="2" indent="-457200"/>
            <a:r>
              <a:rPr lang="en-US" sz="2800" b="1" dirty="0" smtClean="0">
                <a:solidFill>
                  <a:srgbClr val="C00000"/>
                </a:solidFill>
              </a:rPr>
              <a:t>HW DUE: </a:t>
            </a:r>
            <a:r>
              <a:rPr lang="en-US" sz="2800" b="1" dirty="0">
                <a:solidFill>
                  <a:srgbClr val="C00000"/>
                </a:solidFill>
              </a:rPr>
              <a:t>Pg. 120/#</a:t>
            </a:r>
            <a:r>
              <a:rPr lang="en-US" sz="2800" b="1" dirty="0" smtClean="0">
                <a:solidFill>
                  <a:srgbClr val="C00000"/>
                </a:solidFill>
              </a:rPr>
              <a:t>1-15</a:t>
            </a:r>
            <a:endParaRPr lang="en-US" sz="2800" b="1" dirty="0">
              <a:solidFill>
                <a:srgbClr val="C00000"/>
              </a:solidFill>
            </a:endParaRPr>
          </a:p>
          <a:p>
            <a:r>
              <a:rPr lang="en-US" sz="2600" b="1" dirty="0" smtClean="0">
                <a:solidFill>
                  <a:schemeClr val="bg2">
                    <a:lumMod val="10000"/>
                  </a:schemeClr>
                </a:solidFill>
                <a:latin typeface="Aharoni" pitchFamily="2" charset="-79"/>
                <a:cs typeface="Aharoni" pitchFamily="2" charset="-79"/>
              </a:rPr>
              <a:t>Copy the CLASS OBJECTIVE in the CW Section of your binder:</a:t>
            </a:r>
            <a:br>
              <a:rPr lang="en-US" sz="2600" b="1" dirty="0" smtClean="0">
                <a:solidFill>
                  <a:schemeClr val="bg2">
                    <a:lumMod val="10000"/>
                  </a:schemeClr>
                </a:solidFill>
                <a:latin typeface="Aharoni" pitchFamily="2" charset="-79"/>
                <a:cs typeface="Aharoni" pitchFamily="2" charset="-79"/>
              </a:rPr>
            </a:br>
            <a:r>
              <a:rPr lang="en-US" sz="2600" b="1" dirty="0" smtClean="0">
                <a:solidFill>
                  <a:schemeClr val="bg2">
                    <a:lumMod val="10000"/>
                  </a:schemeClr>
                </a:solidFill>
                <a:latin typeface="Aharoni" pitchFamily="2" charset="-79"/>
                <a:cs typeface="Aharoni" pitchFamily="2" charset="-79"/>
              </a:rPr>
              <a:t>Students will COMPARE and CONTRAST  LINEAR and EXPONENTIAL tables, graphs, equations and situations</a:t>
            </a:r>
          </a:p>
          <a:p>
            <a:r>
              <a:rPr lang="en-US" sz="2600" b="1" dirty="0" smtClean="0">
                <a:solidFill>
                  <a:schemeClr val="accent3">
                    <a:lumMod val="50000"/>
                  </a:schemeClr>
                </a:solidFill>
              </a:rPr>
              <a:t>Sophie and Stella are saving for a vacation to France. Sophie has $675 and plans to save $125 each month. Stella has $950 saved and will save 8% of her BALANCE each month. </a:t>
            </a:r>
          </a:p>
          <a:p>
            <a:r>
              <a:rPr lang="en-US" dirty="0" smtClean="0"/>
              <a:t>Complete the table for both girls: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43252794"/>
              </p:ext>
            </p:extLst>
          </p:nvPr>
        </p:nvGraphicFramePr>
        <p:xfrm>
          <a:off x="152402" y="4953000"/>
          <a:ext cx="8839201" cy="1920240"/>
        </p:xfrm>
        <a:graphic>
          <a:graphicData uri="http://schemas.openxmlformats.org/drawingml/2006/table">
            <a:tbl>
              <a:tblPr firstRow="1" bandRow="1">
                <a:tableStyleId>{5940675A-B579-460E-94D1-54222C63F5DA}</a:tableStyleId>
              </a:tblPr>
              <a:tblGrid>
                <a:gridCol w="1262743"/>
                <a:gridCol w="1262743"/>
                <a:gridCol w="1262743"/>
                <a:gridCol w="1262743"/>
                <a:gridCol w="1262743"/>
                <a:gridCol w="1262743"/>
                <a:gridCol w="1262743"/>
              </a:tblGrid>
              <a:tr h="431800">
                <a:tc>
                  <a:txBody>
                    <a:bodyPr/>
                    <a:lstStyle/>
                    <a:p>
                      <a:pPr algn="ctr"/>
                      <a:endParaRPr lang="en-US" b="1" dirty="0" smtClean="0"/>
                    </a:p>
                    <a:p>
                      <a:pPr algn="ctr"/>
                      <a:r>
                        <a:rPr lang="en-US" b="1" dirty="0" smtClean="0"/>
                        <a:t>#Months</a:t>
                      </a:r>
                      <a:endParaRPr lang="en-US" b="1" dirty="0"/>
                    </a:p>
                  </a:txBody>
                  <a:tcPr/>
                </a:tc>
                <a:tc>
                  <a:txBody>
                    <a:bodyPr/>
                    <a:lstStyle/>
                    <a:p>
                      <a:pPr algn="ctr"/>
                      <a:endParaRPr lang="en-US" b="1" dirty="0" smtClean="0"/>
                    </a:p>
                    <a:p>
                      <a:pPr algn="ctr"/>
                      <a:r>
                        <a:rPr lang="en-US" b="1" dirty="0" smtClean="0"/>
                        <a:t>0</a:t>
                      </a:r>
                      <a:endParaRPr lang="en-US" b="1" dirty="0"/>
                    </a:p>
                  </a:txBody>
                  <a:tcPr/>
                </a:tc>
                <a:tc>
                  <a:txBody>
                    <a:bodyPr/>
                    <a:lstStyle/>
                    <a:p>
                      <a:pPr algn="ctr"/>
                      <a:endParaRPr lang="en-US" b="1" dirty="0" smtClean="0"/>
                    </a:p>
                    <a:p>
                      <a:pPr algn="ctr"/>
                      <a:r>
                        <a:rPr lang="en-US" b="1" dirty="0" smtClean="0"/>
                        <a:t>2</a:t>
                      </a:r>
                      <a:endParaRPr lang="en-US" b="1" dirty="0"/>
                    </a:p>
                  </a:txBody>
                  <a:tcPr/>
                </a:tc>
                <a:tc>
                  <a:txBody>
                    <a:bodyPr/>
                    <a:lstStyle/>
                    <a:p>
                      <a:pPr algn="ctr"/>
                      <a:endParaRPr lang="en-US" b="1" dirty="0" smtClean="0"/>
                    </a:p>
                    <a:p>
                      <a:pPr algn="ctr"/>
                      <a:r>
                        <a:rPr lang="en-US" b="1" dirty="0" smtClean="0"/>
                        <a:t>5</a:t>
                      </a:r>
                      <a:endParaRPr lang="en-US" b="1" dirty="0"/>
                    </a:p>
                  </a:txBody>
                  <a:tcPr/>
                </a:tc>
                <a:tc>
                  <a:txBody>
                    <a:bodyPr/>
                    <a:lstStyle/>
                    <a:p>
                      <a:pPr algn="ctr"/>
                      <a:endParaRPr lang="en-US" b="1" dirty="0" smtClean="0"/>
                    </a:p>
                    <a:p>
                      <a:pPr algn="ctr"/>
                      <a:r>
                        <a:rPr lang="en-US" b="1" dirty="0" smtClean="0"/>
                        <a:t>9</a:t>
                      </a:r>
                      <a:endParaRPr lang="en-US" b="1" dirty="0"/>
                    </a:p>
                  </a:txBody>
                  <a:tcPr/>
                </a:tc>
                <a:tc>
                  <a:txBody>
                    <a:bodyPr/>
                    <a:lstStyle/>
                    <a:p>
                      <a:pPr algn="ctr"/>
                      <a:endParaRPr lang="en-US" b="1" dirty="0" smtClean="0"/>
                    </a:p>
                    <a:p>
                      <a:pPr algn="ctr"/>
                      <a:r>
                        <a:rPr lang="en-US" b="1" dirty="0" smtClean="0"/>
                        <a:t>10</a:t>
                      </a:r>
                      <a:endParaRPr lang="en-US" b="1" dirty="0"/>
                    </a:p>
                  </a:txBody>
                  <a:tcPr/>
                </a:tc>
                <a:tc>
                  <a:txBody>
                    <a:bodyPr/>
                    <a:lstStyle/>
                    <a:p>
                      <a:pPr algn="ctr"/>
                      <a:endParaRPr lang="en-US" b="1" dirty="0" smtClean="0"/>
                    </a:p>
                    <a:p>
                      <a:pPr algn="ctr"/>
                      <a:r>
                        <a:rPr lang="en-US" b="1" dirty="0" smtClean="0"/>
                        <a:t>12</a:t>
                      </a:r>
                      <a:endParaRPr lang="en-US" b="1" dirty="0"/>
                    </a:p>
                  </a:txBody>
                  <a:tcPr/>
                </a:tc>
              </a:tr>
              <a:tr h="431800">
                <a:tc>
                  <a:txBody>
                    <a:bodyPr/>
                    <a:lstStyle/>
                    <a:p>
                      <a:pPr algn="ctr"/>
                      <a:endParaRPr lang="en-US" b="1" dirty="0" smtClean="0"/>
                    </a:p>
                    <a:p>
                      <a:pPr algn="ctr"/>
                      <a:r>
                        <a:rPr lang="en-US" b="1" dirty="0" smtClean="0"/>
                        <a:t>Sophie $</a:t>
                      </a:r>
                      <a:endParaRPr lang="en-US" b="1" dirty="0"/>
                    </a:p>
                  </a:txBody>
                  <a:tcPr/>
                </a:tc>
                <a:tc>
                  <a:txBody>
                    <a:bodyPr/>
                    <a:lstStyle/>
                    <a:p>
                      <a:pPr algn="ctr"/>
                      <a:endParaRPr lang="en-US" b="1" dirty="0"/>
                    </a:p>
                  </a:txBody>
                  <a:tcPr/>
                </a:tc>
                <a:tc>
                  <a:txBody>
                    <a:bodyPr/>
                    <a:lstStyle/>
                    <a:p>
                      <a:pPr algn="ctr"/>
                      <a:endParaRPr lang="en-US" b="1"/>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a:p>
                  </a:txBody>
                  <a:tcPr/>
                </a:tc>
                <a:tc>
                  <a:txBody>
                    <a:bodyPr/>
                    <a:lstStyle/>
                    <a:p>
                      <a:pPr algn="ctr"/>
                      <a:endParaRPr lang="en-US" b="1"/>
                    </a:p>
                  </a:txBody>
                  <a:tcPr/>
                </a:tc>
              </a:tr>
              <a:tr h="431800">
                <a:tc>
                  <a:txBody>
                    <a:bodyPr/>
                    <a:lstStyle/>
                    <a:p>
                      <a:pPr algn="ctr"/>
                      <a:endParaRPr lang="en-US" b="1" dirty="0" smtClean="0"/>
                    </a:p>
                    <a:p>
                      <a:pPr algn="ctr"/>
                      <a:r>
                        <a:rPr lang="en-US" b="1" dirty="0" smtClean="0"/>
                        <a:t>Stella $</a:t>
                      </a:r>
                      <a:endParaRPr lang="en-US" b="1" dirty="0"/>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a:p>
                  </a:txBody>
                  <a:tcPr/>
                </a:tc>
                <a:tc>
                  <a:txBody>
                    <a:bodyPr/>
                    <a:lstStyle/>
                    <a:p>
                      <a:pPr algn="ctr"/>
                      <a:endParaRPr lang="en-US" b="1" dirty="0"/>
                    </a:p>
                  </a:txBody>
                  <a:tcPr/>
                </a:tc>
                <a:tc>
                  <a:txBody>
                    <a:bodyPr/>
                    <a:lstStyle/>
                    <a:p>
                      <a:pPr algn="ctr"/>
                      <a:endParaRPr lang="en-US" b="1"/>
                    </a:p>
                  </a:txBody>
                  <a:tcPr/>
                </a:tc>
                <a:tc>
                  <a:txBody>
                    <a:bodyPr/>
                    <a:lstStyle/>
                    <a:p>
                      <a:pPr algn="ctr"/>
                      <a:endParaRPr lang="en-US" b="1" dirty="0"/>
                    </a:p>
                  </a:txBody>
                  <a:tcPr/>
                </a:tc>
              </a:tr>
            </a:tbl>
          </a:graphicData>
        </a:graphic>
      </p:graphicFrame>
    </p:spTree>
    <p:extLst>
      <p:ext uri="{BB962C8B-B14F-4D97-AF65-F5344CB8AC3E}">
        <p14:creationId xmlns:p14="http://schemas.microsoft.com/office/powerpoint/2010/main" val="214974630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Sophie and Stella go to FRANCE!</a:t>
            </a:r>
            <a:endParaRPr lang="en-US" dirty="0"/>
          </a:p>
        </p:txBody>
      </p:sp>
      <p:sp>
        <p:nvSpPr>
          <p:cNvPr id="3" name="Content Placeholder 2"/>
          <p:cNvSpPr>
            <a:spLocks noGrp="1"/>
          </p:cNvSpPr>
          <p:nvPr>
            <p:ph idx="1"/>
          </p:nvPr>
        </p:nvSpPr>
        <p:spPr>
          <a:xfrm>
            <a:off x="228600" y="1295400"/>
            <a:ext cx="8458200" cy="5275886"/>
          </a:xfrm>
        </p:spPr>
        <p:txBody>
          <a:bodyPr>
            <a:normAutofit/>
          </a:bodyPr>
          <a:lstStyle/>
          <a:p>
            <a:r>
              <a:rPr lang="en-US" dirty="0" smtClean="0"/>
              <a:t>Graph each table on the SAME graph grid, accurately scaling and titling your graph. </a:t>
            </a:r>
          </a:p>
          <a:p>
            <a:r>
              <a:rPr lang="en-US" dirty="0" smtClean="0"/>
              <a:t>If the trip to FRANCE costs $2150, how long will each girl have to save to pay for the trip?</a:t>
            </a:r>
          </a:p>
          <a:p>
            <a:r>
              <a:rPr lang="en-US" dirty="0" smtClean="0"/>
              <a:t>Write an equation for both girl’s saving plan. </a:t>
            </a:r>
          </a:p>
          <a:p>
            <a:pPr marL="460375" lvl="2" indent="-457200"/>
            <a:r>
              <a:rPr lang="en-US" sz="2800" b="1" dirty="0">
                <a:solidFill>
                  <a:srgbClr val="C00000"/>
                </a:solidFill>
              </a:rPr>
              <a:t>HW: Pg. 120/#1-15 Due </a:t>
            </a:r>
            <a:r>
              <a:rPr lang="en-US" sz="2800" b="1" dirty="0" smtClean="0">
                <a:solidFill>
                  <a:srgbClr val="C00000"/>
                </a:solidFill>
              </a:rPr>
              <a:t>WEDNESDAY</a:t>
            </a:r>
            <a:endParaRPr lang="en-US" sz="2800" b="1" dirty="0">
              <a:solidFill>
                <a:srgbClr val="C00000"/>
              </a:solidFill>
            </a:endParaRPr>
          </a:p>
          <a:p>
            <a:pPr marL="342900" lvl="1" indent="-342900">
              <a:buFont typeface="Arial" pitchFamily="34" charset="0"/>
              <a:buChar char="•"/>
            </a:pPr>
            <a:r>
              <a:rPr lang="en-US" sz="3200" b="1" dirty="0" smtClean="0">
                <a:solidFill>
                  <a:schemeClr val="bg2">
                    <a:lumMod val="25000"/>
                  </a:schemeClr>
                </a:solidFill>
              </a:rPr>
              <a:t>MAKE-UP </a:t>
            </a:r>
            <a:r>
              <a:rPr lang="en-US" sz="3200" b="1" dirty="0">
                <a:solidFill>
                  <a:schemeClr val="bg2">
                    <a:lumMod val="25000"/>
                  </a:schemeClr>
                </a:solidFill>
              </a:rPr>
              <a:t>Work – Test Corrections</a:t>
            </a:r>
          </a:p>
          <a:p>
            <a:pPr marL="742950" lvl="2" indent="-342900"/>
            <a:r>
              <a:rPr lang="en-US" sz="3200" b="1" u="sng" dirty="0">
                <a:solidFill>
                  <a:schemeClr val="bg2">
                    <a:lumMod val="25000"/>
                  </a:schemeClr>
                </a:solidFill>
              </a:rPr>
              <a:t>DUE WEDNESDAY FEB. 18, 3 pm  </a:t>
            </a:r>
          </a:p>
          <a:p>
            <a:pPr marL="742950" lvl="2" indent="-342900"/>
            <a:r>
              <a:rPr lang="en-US" sz="3200" b="1" u="sng" dirty="0">
                <a:solidFill>
                  <a:schemeClr val="bg2">
                    <a:lumMod val="25000"/>
                  </a:schemeClr>
                </a:solidFill>
              </a:rPr>
              <a:t>NO EXCEPTIONS</a:t>
            </a:r>
          </a:p>
          <a:p>
            <a:endParaRPr lang="en-US" b="1" dirty="0">
              <a:solidFill>
                <a:srgbClr val="C00000"/>
              </a:solidFill>
            </a:endParaRPr>
          </a:p>
        </p:txBody>
      </p:sp>
      <p:pic>
        <p:nvPicPr>
          <p:cNvPr id="2050" name="Picture 2" descr="C:\Program Files\Microsoft Office\MEDIA\CAGCAT10\j0157763.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8126" y="4038600"/>
            <a:ext cx="2509674" cy="253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2115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228600" y="2514600"/>
            <a:ext cx="8229600" cy="4525963"/>
          </a:xfrm>
        </p:spPr>
        <p:txBody>
          <a:bodyPr/>
          <a:lstStyle/>
          <a:p>
            <a:r>
              <a:rPr lang="en-US" dirty="0" smtClean="0"/>
              <a:t>Simple Interest</a:t>
            </a:r>
          </a:p>
          <a:p>
            <a:r>
              <a:rPr lang="en-US" dirty="0" smtClean="0"/>
              <a:t>Interest = Principle(Rate)(Time (yrs.))</a:t>
            </a:r>
          </a:p>
          <a:p>
            <a:r>
              <a:rPr lang="en-US" sz="4000" dirty="0" smtClean="0">
                <a:solidFill>
                  <a:schemeClr val="tx2">
                    <a:lumMod val="50000"/>
                  </a:schemeClr>
                </a:solidFill>
              </a:rPr>
              <a:t>I = </a:t>
            </a:r>
            <a:r>
              <a:rPr lang="en-US" sz="4000" dirty="0" err="1" smtClean="0">
                <a:solidFill>
                  <a:schemeClr val="tx2">
                    <a:lumMod val="50000"/>
                  </a:schemeClr>
                </a:solidFill>
              </a:rPr>
              <a:t>prt</a:t>
            </a:r>
            <a:endParaRPr lang="en-US" sz="4000" dirty="0" smtClean="0">
              <a:solidFill>
                <a:schemeClr val="tx2">
                  <a:lumMod val="50000"/>
                </a:schemeClr>
              </a:solidFill>
            </a:endParaRPr>
          </a:p>
          <a:p>
            <a:r>
              <a:rPr lang="en-US" sz="4000" dirty="0" smtClean="0">
                <a:solidFill>
                  <a:schemeClr val="tx2">
                    <a:lumMod val="50000"/>
                  </a:schemeClr>
                </a:solidFill>
              </a:rPr>
              <a:t>Fractions to Decimals</a:t>
            </a:r>
          </a:p>
          <a:p>
            <a:r>
              <a:rPr lang="en-US" sz="4000" b="1" dirty="0">
                <a:solidFill>
                  <a:srgbClr val="C00000"/>
                </a:solidFill>
              </a:rPr>
              <a:t>HW: Pg. 135/ </a:t>
            </a:r>
            <a:r>
              <a:rPr lang="en-US" sz="4000" b="1" dirty="0" smtClean="0">
                <a:solidFill>
                  <a:srgbClr val="C00000"/>
                </a:solidFill>
              </a:rPr>
              <a:t>#1-5 Due WEDNESDAY</a:t>
            </a:r>
            <a:endParaRPr lang="en-US" sz="4000" b="1" dirty="0">
              <a:solidFill>
                <a:srgbClr val="C00000"/>
              </a:solidFill>
            </a:endParaRPr>
          </a:p>
          <a:p>
            <a:endParaRPr lang="en-US" sz="4000" dirty="0">
              <a:solidFill>
                <a:schemeClr val="tx2">
                  <a:lumMod val="50000"/>
                </a:schemeClr>
              </a:solidFill>
            </a:endParaRPr>
          </a:p>
        </p:txBody>
      </p:sp>
      <p:pic>
        <p:nvPicPr>
          <p:cNvPr id="4099" name="Picture 3" descr="C:\Users\dstarbu\AppData\Local\Microsoft\Windows\Temporary Internet Files\Content.IE5\ZZ3834D9\6870875029_14b5890993_z[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0" y="1371600"/>
            <a:ext cx="2012938"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01600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starbu\AppData\Local\Microsoft\Windows\Temporary Internet Files\Content.IE5\ZZ3834D9\PercentSign[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2819400"/>
            <a:ext cx="2304789" cy="2438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Simple Interest</a:t>
            </a:r>
            <a:endParaRPr lang="en-US" dirty="0"/>
          </a:p>
        </p:txBody>
      </p:sp>
      <p:sp>
        <p:nvSpPr>
          <p:cNvPr id="3" name="Content Placeholder 2"/>
          <p:cNvSpPr>
            <a:spLocks noGrp="1"/>
          </p:cNvSpPr>
          <p:nvPr>
            <p:ph idx="1"/>
          </p:nvPr>
        </p:nvSpPr>
        <p:spPr>
          <a:xfrm>
            <a:off x="457200" y="1219200"/>
            <a:ext cx="8229600" cy="5410200"/>
          </a:xfrm>
        </p:spPr>
        <p:txBody>
          <a:bodyPr>
            <a:normAutofit fontScale="85000" lnSpcReduction="10000"/>
          </a:bodyPr>
          <a:lstStyle/>
          <a:p>
            <a:r>
              <a:rPr lang="en-US" b="1" dirty="0" smtClean="0">
                <a:solidFill>
                  <a:srgbClr val="10012F"/>
                </a:solidFill>
              </a:rPr>
              <a:t>COPY the Objective in the CW section of your binder:</a:t>
            </a:r>
          </a:p>
          <a:p>
            <a:pPr marL="0" indent="0" algn="ctr">
              <a:buNone/>
            </a:pPr>
            <a:r>
              <a:rPr lang="en-US" b="1" dirty="0" smtClean="0">
                <a:latin typeface="Aharoni" pitchFamily="2" charset="-79"/>
                <a:cs typeface="Aharoni" pitchFamily="2" charset="-79"/>
              </a:rPr>
              <a:t>Students will CALCULATE and SOLVE </a:t>
            </a:r>
            <a:r>
              <a:rPr lang="en-US" b="1" u="sng" dirty="0" smtClean="0">
                <a:latin typeface="Aharoni" pitchFamily="2" charset="-79"/>
                <a:cs typeface="Aharoni" pitchFamily="2" charset="-79"/>
              </a:rPr>
              <a:t>Simple</a:t>
            </a:r>
            <a:r>
              <a:rPr lang="en-US" b="1" dirty="0" smtClean="0">
                <a:latin typeface="Aharoni" pitchFamily="2" charset="-79"/>
                <a:cs typeface="Aharoni" pitchFamily="2" charset="-79"/>
              </a:rPr>
              <a:t> Interest for various situations.</a:t>
            </a:r>
          </a:p>
          <a:p>
            <a:r>
              <a:rPr lang="en-US" dirty="0"/>
              <a:t>Find the interest rates as decimals:</a:t>
            </a:r>
          </a:p>
          <a:p>
            <a:pPr marL="514350" indent="-514350">
              <a:buAutoNum type="arabicPeriod"/>
            </a:pPr>
            <a:r>
              <a:rPr lang="en-US" dirty="0"/>
              <a:t>3.5% </a:t>
            </a:r>
          </a:p>
          <a:p>
            <a:pPr marL="514350" indent="-514350">
              <a:buAutoNum type="arabicPeriod"/>
            </a:pPr>
            <a:r>
              <a:rPr lang="en-US" dirty="0"/>
              <a:t>2.75%</a:t>
            </a:r>
          </a:p>
          <a:p>
            <a:pPr marL="514350" indent="-514350">
              <a:buAutoNum type="arabicPeriod"/>
            </a:pPr>
            <a:r>
              <a:rPr lang="en-US" dirty="0"/>
              <a:t>.8%</a:t>
            </a:r>
          </a:p>
          <a:p>
            <a:r>
              <a:rPr lang="en-US" b="1" dirty="0" smtClean="0">
                <a:solidFill>
                  <a:srgbClr val="10012F"/>
                </a:solidFill>
              </a:rPr>
              <a:t>Pg. 133-134 – Check Your Understanding</a:t>
            </a:r>
            <a:endParaRPr lang="en-US" b="1" dirty="0">
              <a:solidFill>
                <a:srgbClr val="10012F"/>
              </a:solidFill>
            </a:endParaRPr>
          </a:p>
          <a:p>
            <a:r>
              <a:rPr lang="en-US" b="1" dirty="0" smtClean="0">
                <a:solidFill>
                  <a:schemeClr val="accent2">
                    <a:lumMod val="50000"/>
                  </a:schemeClr>
                </a:solidFill>
              </a:rPr>
              <a:t>CW: Pg. 135/#6-9</a:t>
            </a:r>
          </a:p>
          <a:p>
            <a:r>
              <a:rPr lang="en-US" b="1" dirty="0" smtClean="0">
                <a:solidFill>
                  <a:srgbClr val="C00000"/>
                </a:solidFill>
              </a:rPr>
              <a:t>HW: Pg. 135/ #1-17 Due Monday</a:t>
            </a:r>
            <a:endParaRPr lang="en-US" dirty="0"/>
          </a:p>
          <a:p>
            <a:r>
              <a:rPr lang="en-US" b="1" u="sng" dirty="0" smtClean="0">
                <a:solidFill>
                  <a:srgbClr val="10012F"/>
                </a:solidFill>
              </a:rPr>
              <a:t>Quiz WEDNESDAY-Account balances, Simple interest</a:t>
            </a:r>
          </a:p>
          <a:p>
            <a:r>
              <a:rPr lang="en-US" b="1" dirty="0" smtClean="0">
                <a:solidFill>
                  <a:schemeClr val="accent2">
                    <a:lumMod val="50000"/>
                  </a:schemeClr>
                </a:solidFill>
              </a:rPr>
              <a:t>Jr. Achievement – Per. 3 Friday; Per. 7 Tuesday</a:t>
            </a:r>
            <a:endParaRPr lang="en-US" b="1" dirty="0">
              <a:solidFill>
                <a:schemeClr val="accent2">
                  <a:lumMod val="50000"/>
                </a:schemeClr>
              </a:solidFill>
            </a:endParaRPr>
          </a:p>
        </p:txBody>
      </p:sp>
    </p:spTree>
    <p:extLst>
      <p:ext uri="{BB962C8B-B14F-4D97-AF65-F5344CB8AC3E}">
        <p14:creationId xmlns:p14="http://schemas.microsoft.com/office/powerpoint/2010/main" val="17499794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Change each PERCENT to a DECIMAL</a:t>
            </a:r>
            <a:endParaRPr lang="en-US" dirty="0"/>
          </a:p>
        </p:txBody>
      </p:sp>
      <p:sp>
        <p:nvSpPr>
          <p:cNvPr id="5" name="Content Placeholder 4"/>
          <p:cNvSpPr>
            <a:spLocks noGrp="1"/>
          </p:cNvSpPr>
          <p:nvPr>
            <p:ph idx="1"/>
          </p:nvPr>
        </p:nvSpPr>
        <p:spPr/>
        <p:txBody>
          <a:bodyPr>
            <a:normAutofit fontScale="92500" lnSpcReduction="10000"/>
          </a:bodyPr>
          <a:lstStyle/>
          <a:p>
            <a:r>
              <a:rPr lang="en-US" sz="4800" dirty="0" smtClean="0"/>
              <a:t>88%</a:t>
            </a:r>
          </a:p>
          <a:p>
            <a:r>
              <a:rPr lang="en-US" sz="4800" dirty="0" smtClean="0"/>
              <a:t>7.25%</a:t>
            </a:r>
          </a:p>
          <a:p>
            <a:r>
              <a:rPr lang="en-US" sz="4800" dirty="0" smtClean="0"/>
              <a:t>33.333%</a:t>
            </a:r>
          </a:p>
          <a:p>
            <a:r>
              <a:rPr lang="en-US" sz="4800" dirty="0" smtClean="0"/>
              <a:t>.125%</a:t>
            </a:r>
          </a:p>
          <a:p>
            <a:r>
              <a:rPr lang="en-US" sz="4800" dirty="0" smtClean="0"/>
              <a:t>Explain in words how to change a PERCENT to a DECIMAL</a:t>
            </a:r>
            <a:endParaRPr lang="en-US" sz="4800" dirty="0"/>
          </a:p>
        </p:txBody>
      </p:sp>
      <p:sp>
        <p:nvSpPr>
          <p:cNvPr id="6" name="Content Placeholder 4"/>
          <p:cNvSpPr txBox="1">
            <a:spLocks/>
          </p:cNvSpPr>
          <p:nvPr/>
        </p:nvSpPr>
        <p:spPr>
          <a:xfrm>
            <a:off x="381000" y="1077686"/>
            <a:ext cx="8077200" cy="5399314"/>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endParaRPr lang="en-US"/>
          </a:p>
        </p:txBody>
      </p:sp>
      <p:pic>
        <p:nvPicPr>
          <p:cNvPr id="1026" name="Picture 2" descr="C:\Users\dstarbu\AppData\Local\Microsoft\Windows\Temporary Internet Files\Content.IE5\9SET1P90\MP90031561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132114"/>
            <a:ext cx="3657600" cy="2731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89677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Batang" pitchFamily="18" charset="-127"/>
                <a:ea typeface="Batang" pitchFamily="18" charset="-127"/>
              </a:rPr>
              <a:t>I = P(r)(t)</a:t>
            </a:r>
            <a:endParaRPr lang="en-US" b="1" dirty="0">
              <a:latin typeface="Batang" pitchFamily="18" charset="-127"/>
              <a:ea typeface="Batang" pitchFamily="18" charset="-127"/>
            </a:endParaRPr>
          </a:p>
        </p:txBody>
      </p:sp>
      <p:sp>
        <p:nvSpPr>
          <p:cNvPr id="3" name="Content Placeholder 2"/>
          <p:cNvSpPr>
            <a:spLocks noGrp="1"/>
          </p:cNvSpPr>
          <p:nvPr>
            <p:ph idx="1"/>
          </p:nvPr>
        </p:nvSpPr>
        <p:spPr/>
        <p:txBody>
          <a:bodyPr/>
          <a:lstStyle/>
          <a:p>
            <a:r>
              <a:rPr lang="en-US" dirty="0" smtClean="0"/>
              <a:t>Solve the equation  </a:t>
            </a:r>
            <a:r>
              <a:rPr lang="en-US" b="1" dirty="0" smtClean="0">
                <a:latin typeface="Batang" pitchFamily="18" charset="-127"/>
                <a:ea typeface="Batang" pitchFamily="18" charset="-127"/>
              </a:rPr>
              <a:t>I </a:t>
            </a:r>
            <a:r>
              <a:rPr lang="en-US" b="1" dirty="0">
                <a:latin typeface="Batang" pitchFamily="18" charset="-127"/>
                <a:ea typeface="Batang" pitchFamily="18" charset="-127"/>
              </a:rPr>
              <a:t>= P(r)(t</a:t>
            </a:r>
            <a:r>
              <a:rPr lang="en-US" b="1" dirty="0" smtClean="0">
                <a:latin typeface="Batang" pitchFamily="18" charset="-127"/>
                <a:ea typeface="Batang" pitchFamily="18" charset="-127"/>
              </a:rPr>
              <a:t>) for ‘r’</a:t>
            </a:r>
          </a:p>
          <a:p>
            <a:r>
              <a:rPr lang="en-US" dirty="0"/>
              <a:t>Solve the equation  </a:t>
            </a:r>
            <a:r>
              <a:rPr lang="en-US" b="1" dirty="0">
                <a:latin typeface="Batang" pitchFamily="18" charset="-127"/>
                <a:ea typeface="Batang" pitchFamily="18" charset="-127"/>
              </a:rPr>
              <a:t>I = P(r)(t) for </a:t>
            </a:r>
            <a:r>
              <a:rPr lang="en-US" b="1" dirty="0" smtClean="0">
                <a:latin typeface="Batang" pitchFamily="18" charset="-127"/>
                <a:ea typeface="Batang" pitchFamily="18" charset="-127"/>
              </a:rPr>
              <a:t>‘t’</a:t>
            </a:r>
          </a:p>
          <a:p>
            <a:r>
              <a:rPr lang="en-US" dirty="0"/>
              <a:t>Solve the equation  </a:t>
            </a:r>
            <a:r>
              <a:rPr lang="en-US" b="1" dirty="0">
                <a:latin typeface="Batang" pitchFamily="18" charset="-127"/>
                <a:ea typeface="Batang" pitchFamily="18" charset="-127"/>
              </a:rPr>
              <a:t>I = P(r)(t) for </a:t>
            </a:r>
            <a:r>
              <a:rPr lang="en-US" b="1" dirty="0" smtClean="0">
                <a:latin typeface="Batang" pitchFamily="18" charset="-127"/>
                <a:ea typeface="Batang" pitchFamily="18" charset="-127"/>
              </a:rPr>
              <a:t>‘P’</a:t>
            </a:r>
            <a:endParaRPr lang="en-US" b="1" dirty="0">
              <a:latin typeface="Batang" pitchFamily="18" charset="-127"/>
              <a:ea typeface="Batang" pitchFamily="18" charset="-127"/>
            </a:endParaRPr>
          </a:p>
          <a:p>
            <a:endParaRPr lang="en-US" b="1" dirty="0">
              <a:latin typeface="Batang" pitchFamily="18" charset="-127"/>
              <a:ea typeface="Batang" pitchFamily="18" charset="-127"/>
            </a:endParaRPr>
          </a:p>
          <a:p>
            <a:pPr marL="0" indent="0">
              <a:buNone/>
            </a:pPr>
            <a:endParaRPr lang="en-US" dirty="0"/>
          </a:p>
        </p:txBody>
      </p:sp>
      <p:pic>
        <p:nvPicPr>
          <p:cNvPr id="4098" name="Picture 2" descr="C:\Users\dstarbu\AppData\Local\Microsoft\Windows\Temporary Internet Files\Content.IE5\0YUTN8BJ\solveit[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337" y="4267200"/>
            <a:ext cx="8235696" cy="219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0171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600200"/>
            <a:ext cx="8991600" cy="5029200"/>
          </a:xfrm>
        </p:spPr>
        <p:txBody>
          <a:bodyPr>
            <a:normAutofit fontScale="77500" lnSpcReduction="20000"/>
          </a:bodyPr>
          <a:lstStyle/>
          <a:p>
            <a:r>
              <a:rPr lang="en-US" b="1" dirty="0" smtClean="0">
                <a:solidFill>
                  <a:srgbClr val="C00000"/>
                </a:solidFill>
              </a:rPr>
              <a:t>HW DUE: </a:t>
            </a:r>
            <a:r>
              <a:rPr lang="en-US" b="1" dirty="0">
                <a:solidFill>
                  <a:srgbClr val="C00000"/>
                </a:solidFill>
              </a:rPr>
              <a:t>Pg. 135/ </a:t>
            </a:r>
            <a:r>
              <a:rPr lang="en-US" b="1" dirty="0" smtClean="0">
                <a:solidFill>
                  <a:srgbClr val="C00000"/>
                </a:solidFill>
              </a:rPr>
              <a:t>#1-5, 10-17</a:t>
            </a:r>
            <a:endParaRPr lang="en-US" dirty="0"/>
          </a:p>
          <a:p>
            <a:r>
              <a:rPr lang="en-US" b="1" dirty="0" smtClean="0"/>
              <a:t>Copy the CLASS OBJECTIVE  in the CW Section of your binder:</a:t>
            </a:r>
          </a:p>
          <a:p>
            <a:pPr marL="0" indent="0">
              <a:buNone/>
            </a:pPr>
            <a:r>
              <a:rPr lang="en-US" b="1" dirty="0" smtClean="0">
                <a:latin typeface="Aharoni" pitchFamily="2" charset="-79"/>
                <a:cs typeface="Aharoni" pitchFamily="2" charset="-79"/>
              </a:rPr>
              <a:t>Students will EXPLORE situations and CALCULATE INTEREST and ACCOUNT BALANCES using COMPOUND INTEREST </a:t>
            </a:r>
            <a:endParaRPr lang="en-US" b="1" dirty="0">
              <a:latin typeface="Aharoni" pitchFamily="2" charset="-79"/>
              <a:cs typeface="Aharoni" pitchFamily="2" charset="-79"/>
            </a:endParaRPr>
          </a:p>
          <a:p>
            <a:r>
              <a:rPr lang="en-US" b="1" dirty="0" smtClean="0">
                <a:solidFill>
                  <a:schemeClr val="tx2">
                    <a:lumMod val="50000"/>
                  </a:schemeClr>
                </a:solidFill>
              </a:rPr>
              <a:t>Compounding Interest</a:t>
            </a:r>
          </a:p>
          <a:p>
            <a:pPr lvl="1"/>
            <a:r>
              <a:rPr lang="en-US" b="1" dirty="0" smtClean="0">
                <a:solidFill>
                  <a:schemeClr val="tx2">
                    <a:lumMod val="50000"/>
                  </a:schemeClr>
                </a:solidFill>
              </a:rPr>
              <a:t>Annual (Simple)</a:t>
            </a:r>
          </a:p>
          <a:p>
            <a:pPr lvl="1"/>
            <a:r>
              <a:rPr lang="en-US" b="1" dirty="0" smtClean="0">
                <a:solidFill>
                  <a:schemeClr val="tx2">
                    <a:lumMod val="50000"/>
                  </a:schemeClr>
                </a:solidFill>
              </a:rPr>
              <a:t>Semi-Annual</a:t>
            </a:r>
          </a:p>
          <a:p>
            <a:pPr lvl="1"/>
            <a:r>
              <a:rPr lang="en-US" b="1" dirty="0" smtClean="0">
                <a:solidFill>
                  <a:schemeClr val="tx2">
                    <a:lumMod val="50000"/>
                  </a:schemeClr>
                </a:solidFill>
              </a:rPr>
              <a:t>Quarterly</a:t>
            </a:r>
          </a:p>
          <a:p>
            <a:pPr lvl="1"/>
            <a:r>
              <a:rPr lang="en-US" b="1" dirty="0" smtClean="0">
                <a:solidFill>
                  <a:schemeClr val="tx2">
                    <a:lumMod val="50000"/>
                  </a:schemeClr>
                </a:solidFill>
              </a:rPr>
              <a:t>Monthly</a:t>
            </a:r>
          </a:p>
          <a:p>
            <a:pPr lvl="1"/>
            <a:r>
              <a:rPr lang="en-US" b="1" dirty="0" smtClean="0">
                <a:solidFill>
                  <a:schemeClr val="tx2">
                    <a:lumMod val="50000"/>
                  </a:schemeClr>
                </a:solidFill>
              </a:rPr>
              <a:t>Daily</a:t>
            </a:r>
          </a:p>
          <a:p>
            <a:pPr lvl="1"/>
            <a:r>
              <a:rPr lang="en-US" b="1" dirty="0" smtClean="0">
                <a:solidFill>
                  <a:schemeClr val="tx2">
                    <a:lumMod val="50000"/>
                  </a:schemeClr>
                </a:solidFill>
              </a:rPr>
              <a:t>Continuously</a:t>
            </a:r>
          </a:p>
          <a:p>
            <a:r>
              <a:rPr lang="en-US" b="1" dirty="0">
                <a:solidFill>
                  <a:schemeClr val="accent3">
                    <a:lumMod val="50000"/>
                  </a:schemeClr>
                </a:solidFill>
              </a:rPr>
              <a:t>Quiz </a:t>
            </a:r>
            <a:r>
              <a:rPr lang="en-US" b="1" dirty="0" smtClean="0">
                <a:solidFill>
                  <a:schemeClr val="accent3">
                    <a:lumMod val="50000"/>
                  </a:schemeClr>
                </a:solidFill>
              </a:rPr>
              <a:t>WEDNESDAY</a:t>
            </a:r>
          </a:p>
          <a:p>
            <a:pPr lvl="1"/>
            <a:r>
              <a:rPr lang="en-US" b="1" dirty="0" smtClean="0">
                <a:solidFill>
                  <a:schemeClr val="accent3">
                    <a:lumMod val="50000"/>
                  </a:schemeClr>
                </a:solidFill>
              </a:rPr>
              <a:t>Simple Interest, Account balances</a:t>
            </a:r>
            <a:endParaRPr lang="en-US" b="1" dirty="0">
              <a:solidFill>
                <a:schemeClr val="accent3">
                  <a:lumMod val="50000"/>
                </a:schemeClr>
              </a:solidFill>
            </a:endParaRPr>
          </a:p>
          <a:p>
            <a:r>
              <a:rPr lang="en-US" b="1" dirty="0" smtClean="0">
                <a:solidFill>
                  <a:srgbClr val="C00000"/>
                </a:solidFill>
              </a:rPr>
              <a:t>HW: Pg. 141/ #1-7 Due FRIDAY</a:t>
            </a:r>
          </a:p>
        </p:txBody>
      </p:sp>
      <p:pic>
        <p:nvPicPr>
          <p:cNvPr id="4098" name="Picture 2" descr="C:\Users\dstarbu\AppData\Local\Microsoft\Windows\Temporary Internet Files\Content.IE5\PU13Y89I\interest_rate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0860" y="3124200"/>
            <a:ext cx="455414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12587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accent3">
                    <a:lumMod val="50000"/>
                  </a:schemeClr>
                </a:solidFill>
              </a:rPr>
              <a:t>Calculating with Compound Interest</a:t>
            </a:r>
            <a:endParaRPr lang="en-US" b="1" dirty="0">
              <a:solidFill>
                <a:schemeClr val="accent3">
                  <a:lumMod val="50000"/>
                </a:schemeClr>
              </a:solidFill>
            </a:endParaRPr>
          </a:p>
        </p:txBody>
      </p:sp>
      <p:sp>
        <p:nvSpPr>
          <p:cNvPr id="3" name="Content Placeholder 2"/>
          <p:cNvSpPr>
            <a:spLocks noGrp="1"/>
          </p:cNvSpPr>
          <p:nvPr>
            <p:ph idx="1"/>
          </p:nvPr>
        </p:nvSpPr>
        <p:spPr>
          <a:xfrm>
            <a:off x="152400" y="1371600"/>
            <a:ext cx="8534400" cy="5486400"/>
          </a:xfrm>
        </p:spPr>
        <p:txBody>
          <a:bodyPr>
            <a:normAutofit fontScale="92500" lnSpcReduction="10000"/>
          </a:bodyPr>
          <a:lstStyle/>
          <a:p>
            <a:r>
              <a:rPr lang="en-US" b="1" dirty="0" smtClean="0">
                <a:solidFill>
                  <a:schemeClr val="accent2">
                    <a:lumMod val="50000"/>
                  </a:schemeClr>
                </a:solidFill>
              </a:rPr>
              <a:t>APR = Annual Percentage Rate</a:t>
            </a:r>
          </a:p>
          <a:p>
            <a:endParaRPr lang="en-US" dirty="0"/>
          </a:p>
          <a:p>
            <a:pPr marL="0" indent="0">
              <a:buNone/>
            </a:pPr>
            <a:r>
              <a:rPr lang="en-US" dirty="0" smtClean="0"/>
              <a:t>Annual =			Semi-Annual = </a:t>
            </a:r>
          </a:p>
          <a:p>
            <a:pPr marL="0" indent="0">
              <a:buNone/>
            </a:pPr>
            <a:endParaRPr lang="en-US" dirty="0"/>
          </a:p>
          <a:p>
            <a:pPr marL="0" indent="0">
              <a:buNone/>
            </a:pPr>
            <a:endParaRPr lang="en-US" dirty="0" smtClean="0"/>
          </a:p>
          <a:p>
            <a:pPr marL="0" indent="0">
              <a:buNone/>
            </a:pPr>
            <a:r>
              <a:rPr lang="en-US" dirty="0" smtClean="0"/>
              <a:t>Quarterly =			Monthly </a:t>
            </a:r>
            <a:r>
              <a:rPr lang="en-US" dirty="0"/>
              <a:t>=	</a:t>
            </a:r>
            <a:r>
              <a:rPr lang="en-US" dirty="0" smtClean="0"/>
              <a:t>	</a:t>
            </a:r>
          </a:p>
          <a:p>
            <a:pPr marL="0" indent="0">
              <a:buNone/>
            </a:pPr>
            <a:endParaRPr lang="en-US" dirty="0"/>
          </a:p>
          <a:p>
            <a:pPr marL="0" indent="0">
              <a:buNone/>
            </a:pPr>
            <a:endParaRPr lang="en-US" dirty="0" smtClean="0"/>
          </a:p>
          <a:p>
            <a:pPr marL="0" indent="0">
              <a:buNone/>
            </a:pPr>
            <a:r>
              <a:rPr lang="en-US" dirty="0" smtClean="0"/>
              <a:t>Daily =		Find </a:t>
            </a:r>
            <a:r>
              <a:rPr lang="en-US" dirty="0"/>
              <a:t>the SEMI-ANNUAL</a:t>
            </a:r>
            <a:r>
              <a:rPr lang="en-US" dirty="0" smtClean="0"/>
              <a:t> </a:t>
            </a:r>
          </a:p>
          <a:p>
            <a:pPr marL="0" indent="0">
              <a:buNone/>
            </a:pPr>
            <a:r>
              <a:rPr lang="en-US" dirty="0" smtClean="0"/>
              <a:t>			QUARTERLY</a:t>
            </a:r>
            <a:r>
              <a:rPr lang="en-US" dirty="0"/>
              <a:t>, MONTHLY and </a:t>
            </a:r>
            <a:r>
              <a:rPr lang="en-US" dirty="0" smtClean="0"/>
              <a:t>					DAILY rate for an APR of 4.25%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5054687"/>
              </p:ext>
            </p:extLst>
          </p:nvPr>
        </p:nvGraphicFramePr>
        <p:xfrm>
          <a:off x="1828800" y="2076958"/>
          <a:ext cx="844550" cy="1047242"/>
        </p:xfrm>
        <a:graphic>
          <a:graphicData uri="http://schemas.openxmlformats.org/presentationml/2006/ole">
            <mc:AlternateContent xmlns:mc="http://schemas.openxmlformats.org/markup-compatibility/2006">
              <mc:Choice xmlns:v="urn:schemas-microsoft-com:vml" Requires="v">
                <p:oleObj spid="_x0000_s5611" name="Equation" r:id="rId3" imgW="317160" imgH="393480" progId="Equation.DSMT4">
                  <p:embed/>
                </p:oleObj>
              </mc:Choice>
              <mc:Fallback>
                <p:oleObj name="Equation" r:id="rId3" imgW="317160" imgH="393480" progId="Equation.DSMT4">
                  <p:embed/>
                  <p:pic>
                    <p:nvPicPr>
                      <p:cNvPr id="0" name=""/>
                      <p:cNvPicPr/>
                      <p:nvPr/>
                    </p:nvPicPr>
                    <p:blipFill>
                      <a:blip r:embed="rId4"/>
                      <a:stretch>
                        <a:fillRect/>
                      </a:stretch>
                    </p:blipFill>
                    <p:spPr>
                      <a:xfrm>
                        <a:off x="1828800" y="2076958"/>
                        <a:ext cx="844550" cy="1047242"/>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8070046"/>
              </p:ext>
            </p:extLst>
          </p:nvPr>
        </p:nvGraphicFramePr>
        <p:xfrm>
          <a:off x="6248400" y="1981200"/>
          <a:ext cx="920750" cy="1141730"/>
        </p:xfrm>
        <a:graphic>
          <a:graphicData uri="http://schemas.openxmlformats.org/presentationml/2006/ole">
            <mc:AlternateContent xmlns:mc="http://schemas.openxmlformats.org/markup-compatibility/2006">
              <mc:Choice xmlns:v="urn:schemas-microsoft-com:vml" Requires="v">
                <p:oleObj spid="_x0000_s5612" name="Equation" r:id="rId5" imgW="317160" imgH="393480" progId="Equation.DSMT4">
                  <p:embed/>
                </p:oleObj>
              </mc:Choice>
              <mc:Fallback>
                <p:oleObj name="Equation" r:id="rId5" imgW="317160" imgH="393480" progId="Equation.DSMT4">
                  <p:embed/>
                  <p:pic>
                    <p:nvPicPr>
                      <p:cNvPr id="0" name=""/>
                      <p:cNvPicPr/>
                      <p:nvPr/>
                    </p:nvPicPr>
                    <p:blipFill>
                      <a:blip r:embed="rId6"/>
                      <a:stretch>
                        <a:fillRect/>
                      </a:stretch>
                    </p:blipFill>
                    <p:spPr>
                      <a:xfrm>
                        <a:off x="6248400" y="1981200"/>
                        <a:ext cx="920750" cy="114173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424900188"/>
              </p:ext>
            </p:extLst>
          </p:nvPr>
        </p:nvGraphicFramePr>
        <p:xfrm>
          <a:off x="1981200" y="3600958"/>
          <a:ext cx="844550" cy="1047242"/>
        </p:xfrm>
        <a:graphic>
          <a:graphicData uri="http://schemas.openxmlformats.org/presentationml/2006/ole">
            <mc:AlternateContent xmlns:mc="http://schemas.openxmlformats.org/markup-compatibility/2006">
              <mc:Choice xmlns:v="urn:schemas-microsoft-com:vml" Requires="v">
                <p:oleObj spid="_x0000_s5613" name="Equation" r:id="rId7" imgW="317160" imgH="393480" progId="Equation.DSMT4">
                  <p:embed/>
                </p:oleObj>
              </mc:Choice>
              <mc:Fallback>
                <p:oleObj name="Equation" r:id="rId7" imgW="317160" imgH="393480" progId="Equation.DSMT4">
                  <p:embed/>
                  <p:pic>
                    <p:nvPicPr>
                      <p:cNvPr id="0" name=""/>
                      <p:cNvPicPr/>
                      <p:nvPr/>
                    </p:nvPicPr>
                    <p:blipFill>
                      <a:blip r:embed="rId8"/>
                      <a:stretch>
                        <a:fillRect/>
                      </a:stretch>
                    </p:blipFill>
                    <p:spPr>
                      <a:xfrm>
                        <a:off x="1981200" y="3600958"/>
                        <a:ext cx="844550" cy="1047242"/>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052323432"/>
              </p:ext>
            </p:extLst>
          </p:nvPr>
        </p:nvGraphicFramePr>
        <p:xfrm>
          <a:off x="1371600" y="4954270"/>
          <a:ext cx="920750" cy="1141730"/>
        </p:xfrm>
        <a:graphic>
          <a:graphicData uri="http://schemas.openxmlformats.org/presentationml/2006/ole">
            <mc:AlternateContent xmlns:mc="http://schemas.openxmlformats.org/markup-compatibility/2006">
              <mc:Choice xmlns:v="urn:schemas-microsoft-com:vml" Requires="v">
                <p:oleObj spid="_x0000_s5614" name="Equation" r:id="rId9" imgW="317160" imgH="393480" progId="Equation.DSMT4">
                  <p:embed/>
                </p:oleObj>
              </mc:Choice>
              <mc:Fallback>
                <p:oleObj name="Equation" r:id="rId9" imgW="317160" imgH="393480" progId="Equation.DSMT4">
                  <p:embed/>
                  <p:pic>
                    <p:nvPicPr>
                      <p:cNvPr id="0" name=""/>
                      <p:cNvPicPr/>
                      <p:nvPr/>
                    </p:nvPicPr>
                    <p:blipFill>
                      <a:blip r:embed="rId10"/>
                      <a:stretch>
                        <a:fillRect/>
                      </a:stretch>
                    </p:blipFill>
                    <p:spPr>
                      <a:xfrm>
                        <a:off x="1371600" y="4954270"/>
                        <a:ext cx="920750" cy="114173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56012726"/>
              </p:ext>
            </p:extLst>
          </p:nvPr>
        </p:nvGraphicFramePr>
        <p:xfrm>
          <a:off x="5562600" y="3506470"/>
          <a:ext cx="920750" cy="1141730"/>
        </p:xfrm>
        <a:graphic>
          <a:graphicData uri="http://schemas.openxmlformats.org/presentationml/2006/ole">
            <mc:AlternateContent xmlns:mc="http://schemas.openxmlformats.org/markup-compatibility/2006">
              <mc:Choice xmlns:v="urn:schemas-microsoft-com:vml" Requires="v">
                <p:oleObj spid="_x0000_s5615" name="Equation" r:id="rId11" imgW="317160" imgH="393480" progId="Equation.DSMT4">
                  <p:embed/>
                </p:oleObj>
              </mc:Choice>
              <mc:Fallback>
                <p:oleObj name="Equation" r:id="rId11" imgW="317160" imgH="393480" progId="Equation.DSMT4">
                  <p:embed/>
                  <p:pic>
                    <p:nvPicPr>
                      <p:cNvPr id="0" name=""/>
                      <p:cNvPicPr/>
                      <p:nvPr/>
                    </p:nvPicPr>
                    <p:blipFill>
                      <a:blip r:embed="rId12"/>
                      <a:stretch>
                        <a:fillRect/>
                      </a:stretch>
                    </p:blipFill>
                    <p:spPr>
                      <a:xfrm>
                        <a:off x="5562600" y="3506470"/>
                        <a:ext cx="920750" cy="1141730"/>
                      </a:xfrm>
                      <a:prstGeom prst="rect">
                        <a:avLst/>
                      </a:prstGeom>
                    </p:spPr>
                  </p:pic>
                </p:oleObj>
              </mc:Fallback>
            </mc:AlternateContent>
          </a:graphicData>
        </a:graphic>
      </p:graphicFrame>
    </p:spTree>
    <p:extLst>
      <p:ext uri="{BB962C8B-B14F-4D97-AF65-F5344CB8AC3E}">
        <p14:creationId xmlns:p14="http://schemas.microsoft.com/office/powerpoint/2010/main" val="173680559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293315"/>
                </a:solidFill>
              </a:rPr>
              <a:t>Compound Interest</a:t>
            </a:r>
            <a:endParaRPr lang="en-US" b="1" dirty="0">
              <a:solidFill>
                <a:srgbClr val="293315"/>
              </a:solidFill>
            </a:endParaRPr>
          </a:p>
        </p:txBody>
      </p:sp>
      <p:sp>
        <p:nvSpPr>
          <p:cNvPr id="3" name="Content Placeholder 2"/>
          <p:cNvSpPr>
            <a:spLocks noGrp="1"/>
          </p:cNvSpPr>
          <p:nvPr>
            <p:ph idx="1"/>
          </p:nvPr>
        </p:nvSpPr>
        <p:spPr>
          <a:xfrm>
            <a:off x="457200" y="1600200"/>
            <a:ext cx="8229600" cy="5029200"/>
          </a:xfrm>
        </p:spPr>
        <p:txBody>
          <a:bodyPr>
            <a:normAutofit fontScale="92500"/>
          </a:bodyPr>
          <a:lstStyle/>
          <a:p>
            <a:r>
              <a:rPr lang="en-US" dirty="0" smtClean="0"/>
              <a:t>Find the TERM interest rate, given the following APR - ANNUAL PERCENTAGE RATES</a:t>
            </a:r>
          </a:p>
          <a:p>
            <a:pPr marL="0" indent="0">
              <a:buNone/>
            </a:pPr>
            <a:r>
              <a:rPr lang="en-US" sz="3800" dirty="0" smtClean="0"/>
              <a:t>1.	3.5% Quarterly</a:t>
            </a:r>
          </a:p>
          <a:p>
            <a:pPr marL="0" indent="0">
              <a:buNone/>
            </a:pPr>
            <a:r>
              <a:rPr lang="en-US" sz="3800" dirty="0" smtClean="0"/>
              <a:t>2.	2.75% Daily</a:t>
            </a:r>
          </a:p>
          <a:p>
            <a:pPr marL="0" indent="0">
              <a:buNone/>
            </a:pPr>
            <a:r>
              <a:rPr lang="en-US" sz="3800" dirty="0" smtClean="0"/>
              <a:t>3.	8% Semi-Annual</a:t>
            </a:r>
          </a:p>
          <a:p>
            <a:pPr marL="0" indent="0">
              <a:buNone/>
            </a:pPr>
            <a:endParaRPr lang="en-US" sz="3800" b="1" dirty="0" smtClean="0">
              <a:solidFill>
                <a:srgbClr val="10012F"/>
              </a:solidFill>
            </a:endParaRPr>
          </a:p>
          <a:p>
            <a:r>
              <a:rPr lang="en-US" sz="3800" b="1" dirty="0" smtClean="0">
                <a:solidFill>
                  <a:srgbClr val="10012F"/>
                </a:solidFill>
              </a:rPr>
              <a:t>Pg</a:t>
            </a:r>
            <a:r>
              <a:rPr lang="en-US" sz="3800" b="1" dirty="0">
                <a:solidFill>
                  <a:srgbClr val="10012F"/>
                </a:solidFill>
              </a:rPr>
              <a:t>. 138-140 – Check Your Understanding</a:t>
            </a:r>
          </a:p>
          <a:p>
            <a:pPr marL="0" indent="0">
              <a:buNone/>
            </a:pPr>
            <a:r>
              <a:rPr lang="en-US" sz="3800" b="1" dirty="0" smtClean="0">
                <a:solidFill>
                  <a:srgbClr val="C00000"/>
                </a:solidFill>
              </a:rPr>
              <a:t>HW: Pg. 141/ #1-7 WEDNESDAY</a:t>
            </a:r>
          </a:p>
          <a:p>
            <a:pPr marL="0" indent="0">
              <a:buNone/>
            </a:pPr>
            <a:endParaRPr lang="en-US" dirty="0"/>
          </a:p>
        </p:txBody>
      </p:sp>
      <p:pic>
        <p:nvPicPr>
          <p:cNvPr id="1026" name="Picture 2" descr="C:\Users\dstarbu\AppData\Local\Microsoft\Windows\Temporary Internet Files\Content.IE5\AECW5UFU\MC90030304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509011"/>
            <a:ext cx="2895601" cy="2596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50950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457200" y="1295400"/>
            <a:ext cx="8001000" cy="4830763"/>
          </a:xfrm>
        </p:spPr>
        <p:txBody>
          <a:bodyPr/>
          <a:lstStyle/>
          <a:p>
            <a:r>
              <a:rPr lang="en-US" dirty="0" smtClean="0"/>
              <a:t>Sophie has $875 in a savings account with an APR of 3.25%, compounded QUARTERLY. </a:t>
            </a:r>
          </a:p>
          <a:p>
            <a:r>
              <a:rPr lang="en-US" dirty="0" smtClean="0"/>
              <a:t>Stella </a:t>
            </a:r>
            <a:r>
              <a:rPr lang="en-US" dirty="0"/>
              <a:t>has $875 in a </a:t>
            </a:r>
            <a:r>
              <a:rPr lang="en-US" dirty="0" smtClean="0"/>
              <a:t>3-year CD account with </a:t>
            </a:r>
            <a:r>
              <a:rPr lang="en-US" dirty="0"/>
              <a:t>an APR of 3.25%, compounded monthly. </a:t>
            </a:r>
          </a:p>
          <a:p>
            <a:r>
              <a:rPr lang="en-US" dirty="0" smtClean="0"/>
              <a:t>How much will each girl have in her account in 3 years?</a:t>
            </a:r>
          </a:p>
          <a:p>
            <a:r>
              <a:rPr lang="en-US" b="1" dirty="0">
                <a:solidFill>
                  <a:srgbClr val="C00000"/>
                </a:solidFill>
              </a:rPr>
              <a:t>HW: Pg. 141/ #</a:t>
            </a:r>
            <a:r>
              <a:rPr lang="en-US" b="1" dirty="0" smtClean="0">
                <a:solidFill>
                  <a:srgbClr val="C00000"/>
                </a:solidFill>
              </a:rPr>
              <a:t>1-7</a:t>
            </a:r>
          </a:p>
          <a:p>
            <a:pPr marL="0" indent="0">
              <a:buNone/>
            </a:pPr>
            <a:endParaRPr lang="en-US" dirty="0"/>
          </a:p>
        </p:txBody>
      </p:sp>
      <p:pic>
        <p:nvPicPr>
          <p:cNvPr id="4101" name="Picture 5" descr="C:\Users\dstarbu\AppData\Local\Microsoft\Windows\Temporary Internet Files\Content.IE5\T64TDZY3\One-Dollar-1240573173_6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4188126"/>
            <a:ext cx="3720142" cy="2480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37223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Algebra – Per. 5</a:t>
            </a:r>
          </a:p>
        </p:txBody>
      </p:sp>
      <p:sp>
        <p:nvSpPr>
          <p:cNvPr id="3" name="Content Placeholder 2"/>
          <p:cNvSpPr>
            <a:spLocks noGrp="1"/>
          </p:cNvSpPr>
          <p:nvPr>
            <p:ph idx="1"/>
          </p:nvPr>
        </p:nvSpPr>
        <p:spPr/>
        <p:txBody>
          <a:bodyPr/>
          <a:lstStyle/>
          <a:p>
            <a:r>
              <a:rPr lang="en-US" b="1" dirty="0" smtClean="0">
                <a:solidFill>
                  <a:srgbClr val="C00000"/>
                </a:solidFill>
              </a:rPr>
              <a:t>HW DUE: </a:t>
            </a:r>
            <a:r>
              <a:rPr lang="en-US" b="1" dirty="0">
                <a:solidFill>
                  <a:srgbClr val="C00000"/>
                </a:solidFill>
              </a:rPr>
              <a:t>Pg. 141/ #</a:t>
            </a:r>
            <a:r>
              <a:rPr lang="en-US" b="1" dirty="0" smtClean="0">
                <a:solidFill>
                  <a:srgbClr val="C00000"/>
                </a:solidFill>
              </a:rPr>
              <a:t>1-7 Due Wednesday</a:t>
            </a:r>
          </a:p>
          <a:p>
            <a:r>
              <a:rPr lang="en-US" b="1" dirty="0" smtClean="0">
                <a:solidFill>
                  <a:srgbClr val="10012F"/>
                </a:solidFill>
              </a:rPr>
              <a:t>Copy the Class Objective in the CW Section of your binder:</a:t>
            </a:r>
          </a:p>
          <a:p>
            <a:r>
              <a:rPr lang="en-US" b="1" dirty="0" smtClean="0">
                <a:solidFill>
                  <a:srgbClr val="10012F"/>
                </a:solidFill>
              </a:rPr>
              <a:t>Students will use COMPOUND INTEREST to calculate account values</a:t>
            </a:r>
          </a:p>
          <a:p>
            <a:r>
              <a:rPr lang="en-US" b="1" dirty="0" smtClean="0">
                <a:solidFill>
                  <a:srgbClr val="10012F"/>
                </a:solidFill>
              </a:rPr>
              <a:t>In Class – Pg. 141/ #8, 9, 10</a:t>
            </a:r>
          </a:p>
          <a:p>
            <a:r>
              <a:rPr lang="en-US" b="1" dirty="0" smtClean="0">
                <a:solidFill>
                  <a:srgbClr val="C00000"/>
                </a:solidFill>
              </a:rPr>
              <a:t>HW: Pg. 142/ #11-14 Due FRIDAY</a:t>
            </a:r>
          </a:p>
        </p:txBody>
      </p:sp>
      <p:pic>
        <p:nvPicPr>
          <p:cNvPr id="7170" name="Picture 2" descr="C:\Program Files\Microsoft Office\MEDIA\CAGCAT10\j028320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114800"/>
            <a:ext cx="2287632" cy="2238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684173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3" name="Picture 9" descr="C:\Users\dstarbu\AppData\Local\Microsoft\Windows\Temporary Internet Files\Content.IE5\0YUTN8BJ\bags-of-money[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410342"/>
            <a:ext cx="4114800" cy="342178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Financial Algebra</a:t>
            </a:r>
            <a:endParaRPr lang="en-US" dirty="0"/>
          </a:p>
        </p:txBody>
      </p:sp>
      <p:sp>
        <p:nvSpPr>
          <p:cNvPr id="3" name="Content Placeholder 2"/>
          <p:cNvSpPr>
            <a:spLocks noGrp="1"/>
          </p:cNvSpPr>
          <p:nvPr>
            <p:ph idx="1"/>
          </p:nvPr>
        </p:nvSpPr>
        <p:spPr>
          <a:xfrm>
            <a:off x="152400" y="1600200"/>
            <a:ext cx="8763000" cy="4953000"/>
          </a:xfrm>
        </p:spPr>
        <p:txBody>
          <a:bodyPr>
            <a:normAutofit fontScale="85000" lnSpcReduction="20000"/>
          </a:bodyPr>
          <a:lstStyle/>
          <a:p>
            <a:r>
              <a:rPr lang="en-US" b="1" dirty="0" smtClean="0">
                <a:solidFill>
                  <a:srgbClr val="C00000"/>
                </a:solidFill>
              </a:rPr>
              <a:t>HW DUE: </a:t>
            </a:r>
            <a:r>
              <a:rPr lang="en-US" b="1" dirty="0">
                <a:solidFill>
                  <a:srgbClr val="C00000"/>
                </a:solidFill>
              </a:rPr>
              <a:t>Pg. </a:t>
            </a:r>
            <a:r>
              <a:rPr lang="en-US" b="1" dirty="0" smtClean="0">
                <a:solidFill>
                  <a:srgbClr val="C00000"/>
                </a:solidFill>
              </a:rPr>
              <a:t>148/ </a:t>
            </a:r>
            <a:r>
              <a:rPr lang="en-US" b="1" dirty="0">
                <a:solidFill>
                  <a:srgbClr val="C00000"/>
                </a:solidFill>
              </a:rPr>
              <a:t>#</a:t>
            </a:r>
            <a:r>
              <a:rPr lang="en-US" b="1" dirty="0" smtClean="0">
                <a:solidFill>
                  <a:srgbClr val="C00000"/>
                </a:solidFill>
              </a:rPr>
              <a:t>1-8 Due </a:t>
            </a:r>
          </a:p>
          <a:p>
            <a:r>
              <a:rPr lang="en-US" b="1" dirty="0" smtClean="0">
                <a:solidFill>
                  <a:srgbClr val="10012F"/>
                </a:solidFill>
              </a:rPr>
              <a:t>Copy the </a:t>
            </a:r>
            <a:r>
              <a:rPr lang="en-US" b="1" dirty="0">
                <a:solidFill>
                  <a:srgbClr val="10012F"/>
                </a:solidFill>
              </a:rPr>
              <a:t>Class Objective in the CW Section of your binder:</a:t>
            </a:r>
          </a:p>
          <a:p>
            <a:pPr marL="0" indent="0" algn="ctr">
              <a:buNone/>
            </a:pPr>
            <a:r>
              <a:rPr lang="en-US" b="1" dirty="0">
                <a:solidFill>
                  <a:srgbClr val="10012F"/>
                </a:solidFill>
                <a:latin typeface="Aharoni" pitchFamily="2" charset="-79"/>
                <a:cs typeface="Aharoni" pitchFamily="2" charset="-79"/>
              </a:rPr>
              <a:t>Students will use </a:t>
            </a:r>
            <a:r>
              <a:rPr lang="en-US" b="1" dirty="0" smtClean="0">
                <a:solidFill>
                  <a:srgbClr val="10012F"/>
                </a:solidFill>
                <a:latin typeface="Aharoni" pitchFamily="2" charset="-79"/>
                <a:cs typeface="Aharoni" pitchFamily="2" charset="-79"/>
              </a:rPr>
              <a:t>the COMPOUND </a:t>
            </a:r>
            <a:r>
              <a:rPr lang="en-US" b="1" dirty="0">
                <a:solidFill>
                  <a:srgbClr val="10012F"/>
                </a:solidFill>
                <a:latin typeface="Aharoni" pitchFamily="2" charset="-79"/>
                <a:cs typeface="Aharoni" pitchFamily="2" charset="-79"/>
              </a:rPr>
              <a:t>INTEREST </a:t>
            </a:r>
            <a:r>
              <a:rPr lang="en-US" b="1" dirty="0" smtClean="0">
                <a:solidFill>
                  <a:srgbClr val="10012F"/>
                </a:solidFill>
                <a:latin typeface="Aharoni" pitchFamily="2" charset="-79"/>
                <a:cs typeface="Aharoni" pitchFamily="2" charset="-79"/>
              </a:rPr>
              <a:t>formula to </a:t>
            </a:r>
            <a:r>
              <a:rPr lang="en-US" b="1" dirty="0">
                <a:solidFill>
                  <a:srgbClr val="10012F"/>
                </a:solidFill>
                <a:latin typeface="Aharoni" pitchFamily="2" charset="-79"/>
                <a:cs typeface="Aharoni" pitchFamily="2" charset="-79"/>
              </a:rPr>
              <a:t>calculate account values</a:t>
            </a:r>
          </a:p>
          <a:p>
            <a:r>
              <a:rPr lang="en-US" dirty="0" smtClean="0"/>
              <a:t>Using </a:t>
            </a:r>
            <a:r>
              <a:rPr lang="en-US" dirty="0"/>
              <a:t>the COMPOUND INTEREST Formula</a:t>
            </a:r>
          </a:p>
          <a:p>
            <a:pPr lvl="1">
              <a:buFont typeface="Arial" pitchFamily="34" charset="0"/>
              <a:buChar char="•"/>
            </a:pPr>
            <a:r>
              <a:rPr lang="en-US" dirty="0"/>
              <a:t>P(1+    )</a:t>
            </a:r>
            <a:r>
              <a:rPr lang="en-US" baseline="30000" dirty="0" err="1" smtClean="0"/>
              <a:t>nt</a:t>
            </a:r>
            <a:r>
              <a:rPr lang="en-US" dirty="0" smtClean="0"/>
              <a:t>= Account Balance</a:t>
            </a:r>
          </a:p>
          <a:p>
            <a:r>
              <a:rPr lang="en-US" dirty="0" smtClean="0">
                <a:solidFill>
                  <a:srgbClr val="FFC000"/>
                </a:solidFill>
                <a:effectLst>
                  <a:outerShdw blurRad="38100" dist="38100" dir="2700000" algn="tl">
                    <a:srgbClr val="000000">
                      <a:alpha val="43137"/>
                    </a:srgbClr>
                  </a:outerShdw>
                </a:effectLst>
              </a:rPr>
              <a:t>NOTES</a:t>
            </a:r>
          </a:p>
          <a:p>
            <a:r>
              <a:rPr lang="en-US" b="1" dirty="0">
                <a:solidFill>
                  <a:srgbClr val="002060"/>
                </a:solidFill>
              </a:rPr>
              <a:t>Annual Percentage YEILD (APY)</a:t>
            </a:r>
          </a:p>
          <a:p>
            <a:r>
              <a:rPr lang="en-US" b="1" dirty="0">
                <a:solidFill>
                  <a:srgbClr val="002060"/>
                </a:solidFill>
              </a:rPr>
              <a:t>Pg. 147/EX. #4, CYU</a:t>
            </a:r>
            <a:endParaRPr lang="en-US" dirty="0">
              <a:solidFill>
                <a:srgbClr val="002060"/>
              </a:solidFill>
            </a:endParaRPr>
          </a:p>
          <a:p>
            <a:r>
              <a:rPr lang="en-US" dirty="0" smtClean="0"/>
              <a:t>Pg. 149/ #9-12</a:t>
            </a:r>
          </a:p>
          <a:p>
            <a:r>
              <a:rPr lang="en-US" b="1" dirty="0" smtClean="0">
                <a:solidFill>
                  <a:srgbClr val="C00000"/>
                </a:solidFill>
              </a:rPr>
              <a:t>HW: Pg. 149/#13-16 Due FRIDAY</a:t>
            </a:r>
          </a:p>
          <a:p>
            <a:endParaRPr lang="en-US"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126599125"/>
              </p:ext>
            </p:extLst>
          </p:nvPr>
        </p:nvGraphicFramePr>
        <p:xfrm>
          <a:off x="1524000" y="3733800"/>
          <a:ext cx="381000" cy="654050"/>
        </p:xfrm>
        <a:graphic>
          <a:graphicData uri="http://schemas.openxmlformats.org/presentationml/2006/ole">
            <mc:AlternateContent xmlns:mc="http://schemas.openxmlformats.org/markup-compatibility/2006">
              <mc:Choice xmlns:v="urn:schemas-microsoft-com:vml" Requires="v">
                <p:oleObj spid="_x0000_s6225" name="Equation" r:id="rId4" imgW="152280" imgH="393480" progId="Equation.DSMT4">
                  <p:embed/>
                </p:oleObj>
              </mc:Choice>
              <mc:Fallback>
                <p:oleObj name="Equation" r:id="rId4" imgW="152280" imgH="393480" progId="Equation.DSMT4">
                  <p:embed/>
                  <p:pic>
                    <p:nvPicPr>
                      <p:cNvPr id="0" name=""/>
                      <p:cNvPicPr/>
                      <p:nvPr/>
                    </p:nvPicPr>
                    <p:blipFill>
                      <a:blip r:embed="rId5"/>
                      <a:stretch>
                        <a:fillRect/>
                      </a:stretch>
                    </p:blipFill>
                    <p:spPr>
                      <a:xfrm>
                        <a:off x="1524000" y="3733800"/>
                        <a:ext cx="381000" cy="654050"/>
                      </a:xfrm>
                      <a:prstGeom prst="rect">
                        <a:avLst/>
                      </a:prstGeom>
                    </p:spPr>
                  </p:pic>
                </p:oleObj>
              </mc:Fallback>
            </mc:AlternateContent>
          </a:graphicData>
        </a:graphic>
      </p:graphicFrame>
    </p:spTree>
    <p:extLst>
      <p:ext uri="{BB962C8B-B14F-4D97-AF65-F5344CB8AC3E}">
        <p14:creationId xmlns:p14="http://schemas.microsoft.com/office/powerpoint/2010/main" val="308832076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7" name="Picture 13" descr="C:\Users\dstarbu\AppData\Local\Microsoft\Windows\Temporary Internet Files\Content.IE5\PU13Y89I\drunk-leprechau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3639369"/>
            <a:ext cx="2274651" cy="321863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rgbClr val="15B734"/>
                </a:solidFill>
                <a:effectLst>
                  <a:outerShdw blurRad="38100" dist="38100" dir="2700000" algn="tl">
                    <a:srgbClr val="000000">
                      <a:alpha val="43137"/>
                    </a:srgbClr>
                  </a:outerShdw>
                </a:effectLst>
              </a:rPr>
              <a:t>Happy St. Patrick’s Day</a:t>
            </a:r>
            <a:endParaRPr lang="en-US" dirty="0">
              <a:solidFill>
                <a:srgbClr val="15B734"/>
              </a:solidFill>
              <a:effectLst>
                <a:outerShdw blurRad="38100" dist="38100" dir="2700000" algn="tl">
                  <a:srgbClr val="000000">
                    <a:alpha val="43137"/>
                  </a:srgbClr>
                </a:outerShdw>
              </a:effectLst>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120" y="1600201"/>
            <a:ext cx="7040880" cy="5029200"/>
          </a:xfrm>
        </p:spPr>
      </p:pic>
      <p:pic>
        <p:nvPicPr>
          <p:cNvPr id="16387" name="Picture 3"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91" name="Picture 7"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C:\Users\dstarbu\AppData\Local\Microsoft\Windows\Temporary Internet Files\Content.IE5\ZZ3834D9\b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7" y="3424237"/>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6396" name="Picture 12" descr="C:\Users\dstarbu\AppData\Local\Microsoft\Windows\Temporary Internet Files\Content.IE5\ZZ3834D9\four-leaf-clover[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089382">
            <a:off x="6596363" y="4836788"/>
            <a:ext cx="896252" cy="953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88921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Algebra – Per. 5 EXIT</a:t>
            </a:r>
            <a:endParaRPr lang="en-US" dirty="0"/>
          </a:p>
        </p:txBody>
      </p:sp>
      <p:sp>
        <p:nvSpPr>
          <p:cNvPr id="3" name="Content Placeholder 2"/>
          <p:cNvSpPr>
            <a:spLocks noGrp="1"/>
          </p:cNvSpPr>
          <p:nvPr>
            <p:ph idx="1"/>
          </p:nvPr>
        </p:nvSpPr>
        <p:spPr>
          <a:xfrm>
            <a:off x="0" y="1371600"/>
            <a:ext cx="9144000" cy="5486400"/>
          </a:xfrm>
        </p:spPr>
        <p:txBody>
          <a:bodyPr>
            <a:normAutofit fontScale="77500" lnSpcReduction="20000"/>
          </a:bodyPr>
          <a:lstStyle/>
          <a:p>
            <a:pPr marL="0" indent="0" algn="ctr">
              <a:buNone/>
            </a:pPr>
            <a:r>
              <a:rPr lang="en-US" sz="3600" b="1" dirty="0" smtClean="0">
                <a:solidFill>
                  <a:srgbClr val="165E22"/>
                </a:solidFill>
              </a:rPr>
              <a:t>Stella invested $2500 in an account that pays </a:t>
            </a:r>
          </a:p>
          <a:p>
            <a:pPr marL="0" indent="0" algn="ctr">
              <a:buNone/>
            </a:pPr>
            <a:r>
              <a:rPr lang="en-US" sz="3600" b="1" dirty="0" smtClean="0">
                <a:solidFill>
                  <a:srgbClr val="165E22"/>
                </a:solidFill>
              </a:rPr>
              <a:t>an annual interest rate of  </a:t>
            </a:r>
            <a:r>
              <a:rPr lang="en-US" sz="3600" b="1" smtClean="0">
                <a:solidFill>
                  <a:srgbClr val="165E22"/>
                </a:solidFill>
              </a:rPr>
              <a:t>4.375%</a:t>
            </a:r>
            <a:r>
              <a:rPr lang="en-US" b="1" smtClean="0">
                <a:solidFill>
                  <a:schemeClr val="accent2">
                    <a:lumMod val="75000"/>
                  </a:schemeClr>
                </a:solidFill>
              </a:rPr>
              <a:t>.</a:t>
            </a:r>
            <a:endParaRPr lang="en-US" b="1" dirty="0" smtClean="0">
              <a:solidFill>
                <a:schemeClr val="accent2">
                  <a:lumMod val="75000"/>
                </a:schemeClr>
              </a:solidFill>
            </a:endParaRPr>
          </a:p>
          <a:p>
            <a:pPr marL="0" indent="0">
              <a:buNone/>
            </a:pPr>
            <a:r>
              <a:rPr lang="en-US" b="1" dirty="0" smtClean="0">
                <a:solidFill>
                  <a:schemeClr val="accent2">
                    <a:lumMod val="75000"/>
                  </a:schemeClr>
                </a:solidFill>
              </a:rPr>
              <a:t> </a:t>
            </a:r>
          </a:p>
          <a:p>
            <a:pPr marL="0" indent="0">
              <a:buNone/>
            </a:pPr>
            <a:r>
              <a:rPr lang="en-US" sz="3800" b="1" dirty="0" smtClean="0"/>
              <a:t>1.  Find Stella’s QUARTERLY and MONTHLY interest rate</a:t>
            </a:r>
          </a:p>
          <a:p>
            <a:pPr marL="514350" indent="-514350">
              <a:buAutoNum type="arabicPeriod" startAt="2"/>
            </a:pPr>
            <a:r>
              <a:rPr lang="en-US" sz="3800" b="1" dirty="0" smtClean="0"/>
              <a:t>Write an equation for Stella’s investment account for BOTH situations.</a:t>
            </a:r>
          </a:p>
          <a:p>
            <a:pPr marL="514350" indent="-514350">
              <a:buAutoNum type="arabicPeriod" startAt="2"/>
            </a:pPr>
            <a:r>
              <a:rPr lang="en-US" sz="3800" b="1" dirty="0" smtClean="0"/>
              <a:t>Find the value of Stella’s account after 6 MONTHS, 3 YEARS, 10 YEARS and 25 </a:t>
            </a:r>
            <a:r>
              <a:rPr lang="en-US" sz="3800" b="1" dirty="0"/>
              <a:t>YEARS for BOTH situations.. </a:t>
            </a:r>
            <a:endParaRPr lang="en-US" sz="3800" b="1" dirty="0" smtClean="0"/>
          </a:p>
          <a:p>
            <a:pPr marL="514350" indent="-514350">
              <a:buAutoNum type="arabicPeriod" startAt="2"/>
            </a:pPr>
            <a:r>
              <a:rPr lang="en-US" sz="3800" b="1" dirty="0" smtClean="0"/>
              <a:t>How many years will it take for Stella’s investment to </a:t>
            </a:r>
            <a:r>
              <a:rPr lang="en-US" sz="3800" b="1" dirty="0"/>
              <a:t>DOUBLE for BOTH </a:t>
            </a:r>
            <a:r>
              <a:rPr lang="en-US" sz="3800" b="1" dirty="0" smtClean="0"/>
              <a:t>situations? </a:t>
            </a:r>
          </a:p>
          <a:p>
            <a:pPr marL="0" indent="0">
              <a:buNone/>
            </a:pPr>
            <a:endParaRPr lang="en-US" b="1" dirty="0" smtClean="0">
              <a:solidFill>
                <a:srgbClr val="C00000"/>
              </a:solidFill>
            </a:endParaRPr>
          </a:p>
          <a:p>
            <a:pPr marL="0" indent="0">
              <a:buNone/>
            </a:pPr>
            <a:r>
              <a:rPr lang="en-US" b="1" dirty="0" smtClean="0">
                <a:solidFill>
                  <a:srgbClr val="C00000"/>
                </a:solidFill>
              </a:rPr>
              <a:t>HW</a:t>
            </a:r>
            <a:r>
              <a:rPr lang="en-US" b="1" dirty="0">
                <a:solidFill>
                  <a:srgbClr val="C00000"/>
                </a:solidFill>
              </a:rPr>
              <a:t>: Pg. 149/#13-16 Due FRIDAY</a:t>
            </a:r>
          </a:p>
          <a:p>
            <a:pPr marL="514350" indent="-514350">
              <a:buAutoNum type="arabicPeriod" startAt="2"/>
            </a:pPr>
            <a:endParaRPr lang="en-US" dirty="0"/>
          </a:p>
        </p:txBody>
      </p:sp>
    </p:spTree>
    <p:extLst>
      <p:ext uri="{BB962C8B-B14F-4D97-AF65-F5344CB8AC3E}">
        <p14:creationId xmlns:p14="http://schemas.microsoft.com/office/powerpoint/2010/main" val="381247941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Compound Interest - Group Problems</a:t>
            </a:r>
            <a:endParaRPr lang="en-US" dirty="0"/>
          </a:p>
        </p:txBody>
      </p:sp>
      <p:sp>
        <p:nvSpPr>
          <p:cNvPr id="3" name="Content Placeholder 2"/>
          <p:cNvSpPr>
            <a:spLocks noGrp="1"/>
          </p:cNvSpPr>
          <p:nvPr>
            <p:ph idx="1"/>
          </p:nvPr>
        </p:nvSpPr>
        <p:spPr>
          <a:xfrm>
            <a:off x="457200" y="1600200"/>
            <a:ext cx="8382000" cy="4953000"/>
          </a:xfrm>
        </p:spPr>
        <p:txBody>
          <a:bodyPr>
            <a:normAutofit fontScale="92500" lnSpcReduction="20000"/>
          </a:bodyPr>
          <a:lstStyle/>
          <a:p>
            <a:r>
              <a:rPr lang="en-US" b="1" dirty="0">
                <a:solidFill>
                  <a:srgbClr val="C00000"/>
                </a:solidFill>
              </a:rPr>
              <a:t>HW: Pg. 149/#13-16 Due FRIDAY</a:t>
            </a:r>
          </a:p>
          <a:p>
            <a:r>
              <a:rPr lang="en-US" dirty="0" smtClean="0"/>
              <a:t>Copy CLASS OBJECTIVE in CW Section of your BINDER</a:t>
            </a:r>
          </a:p>
          <a:p>
            <a:pPr marL="0" indent="0" algn="ctr">
              <a:buNone/>
            </a:pPr>
            <a:r>
              <a:rPr lang="en-US" b="1" dirty="0" smtClean="0"/>
              <a:t>Students will calculate account values using COMPOUND INTEREST equations</a:t>
            </a:r>
          </a:p>
          <a:p>
            <a:r>
              <a:rPr lang="en-US" dirty="0" smtClean="0"/>
              <a:t>EVERY group member will copy all work in the CW Section of their binder</a:t>
            </a:r>
          </a:p>
          <a:p>
            <a:r>
              <a:rPr lang="en-US" dirty="0" smtClean="0"/>
              <a:t>EVERY GROUP will turn in ONE poster for their problem, with each group member completing one section</a:t>
            </a:r>
          </a:p>
          <a:p>
            <a:r>
              <a:rPr lang="en-US" dirty="0" smtClean="0"/>
              <a:t>Posters due at end of period</a:t>
            </a:r>
            <a:endParaRPr lang="en-US" dirty="0"/>
          </a:p>
        </p:txBody>
      </p:sp>
      <p:pic>
        <p:nvPicPr>
          <p:cNvPr id="1026" name="Picture 2" descr="C:\Users\dstarbu\AppData\Local\Microsoft\Windows\Temporary Internet Files\Content.IE5\WTZ3S8M0\MC90019769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257798" y="5231600"/>
            <a:ext cx="3505201" cy="1689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5132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67012</TotalTime>
  <Words>7227</Words>
  <Application>Microsoft Office PowerPoint</Application>
  <PresentationFormat>On-screen Show (4:3)</PresentationFormat>
  <Paragraphs>1159</Paragraphs>
  <Slides>159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159</vt:i4>
      </vt:variant>
    </vt:vector>
  </HeadingPairs>
  <TitlesOfParts>
    <vt:vector size="161" baseType="lpstr">
      <vt:lpstr>Office Theme</vt:lpstr>
      <vt:lpstr>Equation</vt:lpstr>
      <vt:lpstr>Mrs. Starbuck Room 323 Welcome to Financial  Algebra !</vt:lpstr>
      <vt:lpstr>Course Syllabus</vt:lpstr>
      <vt:lpstr>Group Expectations</vt:lpstr>
      <vt:lpstr>HW and Binder Due Dates</vt:lpstr>
      <vt:lpstr>How to set up your assignment heading </vt:lpstr>
      <vt:lpstr>The daily Course objective</vt:lpstr>
      <vt:lpstr>Financial Algebra</vt:lpstr>
      <vt:lpstr>Class Objective</vt:lpstr>
      <vt:lpstr>Change each PERCENT to a DECIMAL</vt:lpstr>
      <vt:lpstr>Change each DECIMAL to a PERCENT</vt:lpstr>
      <vt:lpstr>Solve the following showing ALL work:</vt:lpstr>
      <vt:lpstr>Financial Algebra</vt:lpstr>
      <vt:lpstr>Financial Algebra</vt:lpstr>
      <vt:lpstr>Financial Algebra</vt:lpstr>
      <vt:lpstr>Financial Algebra</vt:lpstr>
      <vt:lpstr>Starbuck’s Coffee   </vt:lpstr>
      <vt:lpstr>Financial Algebra</vt:lpstr>
      <vt:lpstr>Financial Algebra</vt:lpstr>
      <vt:lpstr>Financial Algebra – Per. 5</vt:lpstr>
      <vt:lpstr>Financial Algebra</vt:lpstr>
      <vt:lpstr>Financial Algebra</vt:lpstr>
      <vt:lpstr>Financial Algebra</vt:lpstr>
      <vt:lpstr>Financial Algebra</vt:lpstr>
      <vt:lpstr>Financial Algebra</vt:lpstr>
      <vt:lpstr>Financial Algebra</vt:lpstr>
      <vt:lpstr>Financial Algebra </vt:lpstr>
      <vt:lpstr> Financial Algebra</vt:lpstr>
      <vt:lpstr>Financial Algebra</vt:lpstr>
      <vt:lpstr>Financial Algebra - Per. 5 </vt:lpstr>
      <vt:lpstr>Finding AVERAGES </vt:lpstr>
      <vt:lpstr>Financial Algebra – Per. 5</vt:lpstr>
      <vt:lpstr>Financial Algebra- Find your NEW Assigned Seat  </vt:lpstr>
      <vt:lpstr>Financial Algebra </vt:lpstr>
      <vt:lpstr>FA - POP Quiz</vt:lpstr>
      <vt:lpstr>Financial Algebra – Per. 5</vt:lpstr>
      <vt:lpstr>Financial Algebra – Per. 5 </vt:lpstr>
      <vt:lpstr>EXIT </vt:lpstr>
      <vt:lpstr>Financial Algebra – Period 5</vt:lpstr>
      <vt:lpstr>PowerPoint Presentation</vt:lpstr>
      <vt:lpstr>Financial Algebra</vt:lpstr>
      <vt:lpstr>Financial Algebra – Per. 5</vt:lpstr>
      <vt:lpstr>Financial Algebra </vt:lpstr>
      <vt:lpstr>Use your equation to solve the following:</vt:lpstr>
      <vt:lpstr>Financial Algebra</vt:lpstr>
      <vt:lpstr>Financial Algebra</vt:lpstr>
      <vt:lpstr>Financial Algebra</vt:lpstr>
      <vt:lpstr>Donations to the Hospital</vt:lpstr>
      <vt:lpstr>Financial Algebra</vt:lpstr>
      <vt:lpstr>Financial Algebra</vt:lpstr>
      <vt:lpstr>                StellaStar Continued….</vt:lpstr>
      <vt:lpstr>Financial Algebra</vt:lpstr>
      <vt:lpstr>Financial Algebra</vt:lpstr>
      <vt:lpstr>Financial Algebra – Per. 5</vt:lpstr>
      <vt:lpstr>Financial Algebra</vt:lpstr>
      <vt:lpstr>Financial Algebra</vt:lpstr>
      <vt:lpstr>Financial Algebra</vt:lpstr>
      <vt:lpstr>Financial Algebra – Per. 5</vt:lpstr>
      <vt:lpstr>Financial Algebra – Per. 5</vt:lpstr>
      <vt:lpstr>Financial Algebra – Per. 5</vt:lpstr>
      <vt:lpstr>Financial Algebra</vt:lpstr>
      <vt:lpstr>Financial Algebra – Per. 5</vt:lpstr>
      <vt:lpstr>Financial Algebra – Per. 5</vt:lpstr>
      <vt:lpstr>PowerPoint Presentation</vt:lpstr>
      <vt:lpstr>Financial Algebra – Per. 5</vt:lpstr>
      <vt:lpstr>Financial Algebra - Per. 5</vt:lpstr>
      <vt:lpstr>PCX – Per. 2, 7</vt:lpstr>
      <vt:lpstr>Financial Algebra – Per. 5</vt:lpstr>
      <vt:lpstr>Let’s GO!</vt:lpstr>
      <vt:lpstr>Take Care of yourself!!</vt:lpstr>
      <vt:lpstr>Financial Algebra – Per. 5</vt:lpstr>
      <vt:lpstr>Financial Algebra – Per. 5</vt:lpstr>
      <vt:lpstr>Financial Algebra</vt:lpstr>
      <vt:lpstr>Financial Algebra</vt:lpstr>
      <vt:lpstr>Financial Algebra</vt:lpstr>
      <vt:lpstr>Financial Algebra </vt:lpstr>
      <vt:lpstr>Financial Algebra </vt:lpstr>
      <vt:lpstr>Financial Algebra</vt:lpstr>
      <vt:lpstr>Financial Algebra – Per. 5</vt:lpstr>
      <vt:lpstr>Financial Algebra</vt:lpstr>
      <vt:lpstr>Financial Algebra</vt:lpstr>
      <vt:lpstr>Financial Algebra</vt:lpstr>
      <vt:lpstr>Financial Algebra</vt:lpstr>
      <vt:lpstr>Financial Algebra</vt:lpstr>
      <vt:lpstr>Financial Algebra</vt:lpstr>
      <vt:lpstr>Financial Algebra</vt:lpstr>
      <vt:lpstr>Financial Algebra</vt:lpstr>
      <vt:lpstr>Sophie and Stella go to FRANCE!</vt:lpstr>
      <vt:lpstr>Financial Algebra</vt:lpstr>
      <vt:lpstr>Simple Interest</vt:lpstr>
      <vt:lpstr>I = P(r)(t)</vt:lpstr>
      <vt:lpstr>Financial Algebra</vt:lpstr>
      <vt:lpstr>Calculating with Compound Interest</vt:lpstr>
      <vt:lpstr>Compound Interest</vt:lpstr>
      <vt:lpstr>Financial Algebra</vt:lpstr>
      <vt:lpstr>Financial Algebra – Per. 5</vt:lpstr>
      <vt:lpstr>Financial Algebra</vt:lpstr>
      <vt:lpstr>Happy St. Patrick’s Day</vt:lpstr>
      <vt:lpstr>Financial Algebra – Per. 5 EXIT</vt:lpstr>
      <vt:lpstr>Compound Interest - Group Problems</vt:lpstr>
      <vt:lpstr>Every group poster should include:</vt:lpstr>
      <vt:lpstr>Financial Algebra</vt:lpstr>
      <vt:lpstr>Financial Algebra</vt:lpstr>
      <vt:lpstr>Financial Algebra </vt:lpstr>
      <vt:lpstr>FINANCIAL Algebra </vt:lpstr>
      <vt:lpstr>Financial Algebra – Per. 5</vt:lpstr>
      <vt:lpstr>Now…..</vt:lpstr>
      <vt:lpstr>Financial Algebra  </vt:lpstr>
      <vt:lpstr>Buy your DREAM Car!</vt:lpstr>
      <vt:lpstr>Financial Algebra </vt:lpstr>
      <vt:lpstr>Financial Algebra</vt:lpstr>
      <vt:lpstr>Financial Algebra</vt:lpstr>
      <vt:lpstr>Financial Algebra </vt:lpstr>
      <vt:lpstr>Calculating Pay</vt:lpstr>
      <vt:lpstr>Financial Algebra</vt:lpstr>
      <vt:lpstr>Find the pay for the following situations:</vt:lpstr>
      <vt:lpstr>Sliding Commission</vt:lpstr>
      <vt:lpstr>Financial Algebra</vt:lpstr>
      <vt:lpstr>Social Security and Medicare</vt:lpstr>
      <vt:lpstr>Explain the payment method and then calculate the total GROSS pay for each of the following:</vt:lpstr>
      <vt:lpstr>NET Pay</vt:lpstr>
      <vt:lpstr>Semester Final Review</vt:lpstr>
      <vt:lpstr>Financial Algebra</vt:lpstr>
      <vt:lpstr>Financial Algebra – Per. 5</vt:lpstr>
      <vt:lpstr>Financial Algebra – Per. 5</vt:lpstr>
      <vt:lpstr>Financial Algebra – Per. 5</vt:lpstr>
      <vt:lpstr>Financial Algebra – Per. 5</vt:lpstr>
      <vt:lpstr>Financial Algebra – Per. 5</vt:lpstr>
      <vt:lpstr>Financial Algebra – Per. 5</vt:lpstr>
      <vt:lpstr>Financial Algebra – Per. 5</vt:lpstr>
      <vt:lpstr>Financial Algebra – Per. 5</vt:lpstr>
      <vt:lpstr>Financial Algebra</vt:lpstr>
      <vt:lpstr>Financial Algebra</vt:lpstr>
      <vt:lpstr>Financial Algebra – Per. 5</vt:lpstr>
      <vt:lpstr>Check Understanding….</vt:lpstr>
      <vt:lpstr>Financial Algebra</vt:lpstr>
      <vt:lpstr>Guest Speakers</vt:lpstr>
      <vt:lpstr>Loans </vt:lpstr>
      <vt:lpstr>Guest Speaker  </vt:lpstr>
      <vt:lpstr>Financial Algebra – Per. 5 </vt:lpstr>
      <vt:lpstr>      Group Task </vt:lpstr>
      <vt:lpstr>Financial Algebra – Per.</vt:lpstr>
      <vt:lpstr>TVM Solver</vt:lpstr>
      <vt:lpstr>Financial Algebra – Per.5</vt:lpstr>
      <vt:lpstr>Wages and Compensation</vt:lpstr>
      <vt:lpstr>Wage Deductions</vt:lpstr>
      <vt:lpstr>Pay Day!</vt:lpstr>
      <vt:lpstr>Financial Algebra – Per. 5</vt:lpstr>
      <vt:lpstr>Financial Algebra – Per. 5</vt:lpstr>
      <vt:lpstr>Financial Algebra – Per. 5</vt:lpstr>
      <vt:lpstr>Financial Algebra – Per. 5</vt:lpstr>
      <vt:lpstr>Financial Algebra – Per.</vt:lpstr>
      <vt:lpstr>Financial Algebra – Per.</vt:lpstr>
      <vt:lpstr>Graphing FEASIBLE Region</vt:lpstr>
      <vt:lpstr>Binder Check</vt:lpstr>
      <vt:lpstr>Financial Algebra – Per. 5</vt:lpstr>
      <vt:lpstr>Financial Algebra – Per. 5</vt:lpstr>
      <vt:lpstr>Final Exam </vt:lpstr>
      <vt:lpstr>Financial Algebra</vt:lpstr>
      <vt:lpstr>Measures of Center </vt:lpstr>
    </vt:vector>
  </TitlesOfParts>
  <Company>Denver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Mrs. Starbuck Room 323 Welcome to Financial  Algebra !</dc:title>
  <dc:creator>DoTS</dc:creator>
  <cp:lastModifiedBy>Starbuck, Dana</cp:lastModifiedBy>
  <cp:revision>624</cp:revision>
  <cp:lastPrinted>2015-04-14T21:23:43Z</cp:lastPrinted>
  <dcterms:created xsi:type="dcterms:W3CDTF">2012-08-27T21:14:01Z</dcterms:created>
  <dcterms:modified xsi:type="dcterms:W3CDTF">2015-05-07T22:08:27Z</dcterms:modified>
</cp:coreProperties>
</file>